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sldIdLst>
    <p:sldId id="260" r:id="rId2"/>
    <p:sldId id="343" r:id="rId3"/>
    <p:sldId id="332" r:id="rId4"/>
    <p:sldId id="336" r:id="rId5"/>
    <p:sldId id="334" r:id="rId6"/>
    <p:sldId id="329" r:id="rId7"/>
    <p:sldId id="346" r:id="rId8"/>
    <p:sldId id="333" r:id="rId9"/>
    <p:sldId id="321" r:id="rId10"/>
    <p:sldId id="345" r:id="rId11"/>
    <p:sldId id="326" r:id="rId12"/>
    <p:sldId id="327" r:id="rId13"/>
    <p:sldId id="340" r:id="rId14"/>
    <p:sldId id="338" r:id="rId15"/>
    <p:sldId id="344" r:id="rId16"/>
    <p:sldId id="323" r:id="rId17"/>
    <p:sldId id="324" r:id="rId18"/>
    <p:sldId id="325" r:id="rId19"/>
    <p:sldId id="34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lnar, Kelli" initials="KK" lastIdx="7" clrIdx="0">
    <p:extLst>
      <p:ext uri="{19B8F6BF-5375-455C-9EA6-DF929625EA0E}">
        <p15:presenceInfo xmlns:p15="http://schemas.microsoft.com/office/powerpoint/2012/main" userId="S-1-5-21-403989741-1636072573-929701000-100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216"/>
    <a:srgbClr val="FFCC00"/>
    <a:srgbClr val="F3D96D"/>
    <a:srgbClr val="184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575" autoAdjust="0"/>
    <p:restoredTop sz="61952" autoAdjust="0"/>
  </p:normalViewPr>
  <p:slideViewPr>
    <p:cSldViewPr>
      <p:cViewPr varScale="1">
        <p:scale>
          <a:sx n="78" d="100"/>
          <a:sy n="78" d="100"/>
        </p:scale>
        <p:origin x="1212" y="-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01A62E-E548-43E6-B980-FF9E9EFAB9B0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EF704-FE03-40D8-AFD2-54C4A7D4C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54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34572" y="2954215"/>
            <a:ext cx="5788856" cy="5874475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  <a:spcAft>
                <a:spcPts val="300"/>
              </a:spcAft>
            </a:pPr>
            <a:endParaRPr lang="en-US" sz="1400" b="0" baseline="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Apply in 8th – 11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  <a:p>
            <a:r>
              <a:rPr lang="en-US" dirty="0"/>
              <a:t>Be an Oklahoma Resident</a:t>
            </a:r>
          </a:p>
          <a:p>
            <a:r>
              <a:rPr lang="en-US" dirty="0"/>
              <a:t>Parents earn $60,000 or less</a:t>
            </a:r>
          </a:p>
          <a:p>
            <a:r>
              <a:rPr lang="en-US" dirty="0"/>
              <a:t>Promise to meet program requirements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6341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Playing Sports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Playing an instrument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Dance/ Performing Arts</a:t>
            </a:r>
          </a:p>
          <a:p>
            <a:r>
              <a:rPr lang="en-US" dirty="0"/>
              <a:t>Art</a:t>
            </a:r>
          </a:p>
          <a:p>
            <a:r>
              <a:rPr lang="en-US" dirty="0"/>
              <a:t>Photography</a:t>
            </a:r>
          </a:p>
          <a:p>
            <a:r>
              <a:rPr lang="en-US" dirty="0"/>
              <a:t>Playing Video Games</a:t>
            </a:r>
          </a:p>
          <a:p>
            <a:r>
              <a:rPr lang="en-US" dirty="0"/>
              <a:t>Culinary Arts</a:t>
            </a:r>
          </a:p>
          <a:p>
            <a:r>
              <a:rPr lang="en-US" dirty="0"/>
              <a:t>Gardening/Horticulture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69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Gender</a:t>
            </a:r>
            <a:endParaRPr lang="en-US" baseline="0" dirty="0"/>
          </a:p>
          <a:p>
            <a:r>
              <a:rPr lang="en-US" baseline="0" dirty="0"/>
              <a:t>Ethnicity</a:t>
            </a:r>
          </a:p>
          <a:p>
            <a:r>
              <a:rPr lang="en-US" baseline="0" dirty="0"/>
              <a:t>Religion </a:t>
            </a:r>
          </a:p>
          <a:p>
            <a:r>
              <a:rPr lang="en-US" baseline="0" dirty="0"/>
              <a:t>Disability/Illness </a:t>
            </a:r>
          </a:p>
          <a:p>
            <a:r>
              <a:rPr lang="en-US" baseline="0" dirty="0"/>
              <a:t>Handedness </a:t>
            </a:r>
            <a:endParaRPr lang="en-US" b="1" baseline="0" dirty="0"/>
          </a:p>
          <a:p>
            <a:r>
              <a:rPr lang="en-US" baseline="0" dirty="0"/>
              <a:t>Hobbies</a:t>
            </a:r>
          </a:p>
          <a:p>
            <a:r>
              <a:rPr lang="en-US" baseline="0" dirty="0"/>
              <a:t>Height </a:t>
            </a:r>
          </a:p>
          <a:p>
            <a:r>
              <a:rPr lang="en-US" baseline="0" dirty="0"/>
              <a:t>Red Hair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608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Google</a:t>
            </a:r>
          </a:p>
          <a:p>
            <a:r>
              <a:rPr lang="en-US" dirty="0"/>
              <a:t>Microsoft</a:t>
            </a:r>
          </a:p>
          <a:p>
            <a:r>
              <a:rPr lang="en-US" dirty="0"/>
              <a:t>Dell</a:t>
            </a:r>
          </a:p>
          <a:p>
            <a:r>
              <a:rPr lang="en-US" dirty="0"/>
              <a:t>Walmart</a:t>
            </a:r>
          </a:p>
          <a:p>
            <a:r>
              <a:rPr lang="en-US" dirty="0"/>
              <a:t>Dr. Pepper</a:t>
            </a:r>
          </a:p>
          <a:p>
            <a:r>
              <a:rPr lang="en-US" dirty="0"/>
              <a:t>Toyota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2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Jay-Z</a:t>
            </a:r>
          </a:p>
          <a:p>
            <a:r>
              <a:rPr lang="en-US" dirty="0"/>
              <a:t>Derek Jeter</a:t>
            </a:r>
          </a:p>
          <a:p>
            <a:r>
              <a:rPr lang="en-US" dirty="0"/>
              <a:t>Tiger Woods</a:t>
            </a:r>
          </a:p>
          <a:p>
            <a:r>
              <a:rPr lang="en-US" dirty="0"/>
              <a:t>Katie Holmes</a:t>
            </a:r>
          </a:p>
          <a:p>
            <a:r>
              <a:rPr lang="en-US" dirty="0"/>
              <a:t>David Letterman</a:t>
            </a:r>
          </a:p>
          <a:p>
            <a:r>
              <a:rPr lang="en-US" dirty="0"/>
              <a:t>will.i.am</a:t>
            </a:r>
          </a:p>
          <a:p>
            <a:r>
              <a:rPr lang="en-US" dirty="0"/>
              <a:t>John Lennon</a:t>
            </a:r>
          </a:p>
          <a:p>
            <a:r>
              <a:rPr lang="en-US" dirty="0"/>
              <a:t>LeBron James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13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UCanGo2.org</a:t>
            </a:r>
          </a:p>
          <a:p>
            <a:r>
              <a:rPr lang="en-US" dirty="0"/>
              <a:t>OKcollegestart.org</a:t>
            </a:r>
          </a:p>
          <a:p>
            <a:r>
              <a:rPr lang="en-US" dirty="0"/>
              <a:t>Fastweb.com</a:t>
            </a:r>
          </a:p>
          <a:p>
            <a:r>
              <a:rPr lang="en-US" dirty="0"/>
              <a:t>Unigo.com</a:t>
            </a:r>
          </a:p>
          <a:p>
            <a:r>
              <a:rPr lang="en-US" dirty="0"/>
              <a:t>Scholarships.com</a:t>
            </a:r>
          </a:p>
          <a:p>
            <a:r>
              <a:rPr lang="en-US" dirty="0"/>
              <a:t>Chegg.com</a:t>
            </a:r>
          </a:p>
          <a:p>
            <a:r>
              <a:rPr lang="en-US" dirty="0"/>
              <a:t>Niche.com</a:t>
            </a:r>
          </a:p>
          <a:p>
            <a:r>
              <a:rPr lang="en-US" dirty="0"/>
              <a:t>BigFuture.org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110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229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Make good grades</a:t>
            </a:r>
          </a:p>
          <a:p>
            <a:r>
              <a:rPr lang="en-US" dirty="0"/>
              <a:t>Develop good study habits</a:t>
            </a:r>
          </a:p>
          <a:p>
            <a:r>
              <a:rPr lang="en-US" dirty="0"/>
              <a:t>Create goals</a:t>
            </a:r>
          </a:p>
          <a:p>
            <a:r>
              <a:rPr lang="en-US" dirty="0"/>
              <a:t>Talk to your counselor</a:t>
            </a:r>
          </a:p>
          <a:p>
            <a:r>
              <a:rPr lang="en-US" dirty="0"/>
              <a:t>Join a school club</a:t>
            </a:r>
          </a:p>
          <a:p>
            <a:r>
              <a:rPr lang="en-US" dirty="0"/>
              <a:t>Search for scholarships</a:t>
            </a:r>
          </a:p>
          <a:p>
            <a:r>
              <a:rPr lang="en-US" dirty="0"/>
              <a:t>Apply for Oklahoma’s Promise</a:t>
            </a:r>
          </a:p>
          <a:p>
            <a:r>
              <a:rPr lang="en-US" dirty="0"/>
              <a:t>Visit a College Campus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088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 the best place to </a:t>
            </a:r>
            <a:r>
              <a:rPr lang="en-US" b="0" strike="noStrike" dirty="0"/>
              <a:t>read over materials or coursework </a:t>
            </a:r>
          </a:p>
          <a:p>
            <a:r>
              <a:rPr lang="en-US" dirty="0"/>
              <a:t>Don’t wait until the last minute </a:t>
            </a:r>
            <a:r>
              <a:rPr lang="en-US" b="0" dirty="0"/>
              <a:t>to prepare for tests </a:t>
            </a:r>
          </a:p>
          <a:p>
            <a:r>
              <a:rPr lang="en-US" dirty="0"/>
              <a:t>Study hard subjects first</a:t>
            </a:r>
          </a:p>
          <a:p>
            <a:r>
              <a:rPr lang="en-US" dirty="0"/>
              <a:t>Take breaks</a:t>
            </a:r>
          </a:p>
          <a:p>
            <a:r>
              <a:rPr lang="en-US" dirty="0"/>
              <a:t>Study with friends</a:t>
            </a:r>
          </a:p>
          <a:p>
            <a:r>
              <a:rPr lang="en-US" dirty="0"/>
              <a:t>Ask for help</a:t>
            </a:r>
          </a:p>
          <a:p>
            <a:r>
              <a:rPr lang="en-US" dirty="0"/>
              <a:t>Get organized for class</a:t>
            </a:r>
          </a:p>
          <a:p>
            <a:r>
              <a:rPr lang="en-US" dirty="0"/>
              <a:t>Take notes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3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questions</a:t>
            </a:r>
          </a:p>
          <a:p>
            <a:r>
              <a:rPr lang="en-US" dirty="0"/>
              <a:t>Volunteer</a:t>
            </a:r>
          </a:p>
          <a:p>
            <a:r>
              <a:rPr lang="en-US" dirty="0"/>
              <a:t>Job Shadow</a:t>
            </a:r>
          </a:p>
          <a:p>
            <a:r>
              <a:rPr lang="en-US" dirty="0"/>
              <a:t>Search the internet</a:t>
            </a:r>
          </a:p>
          <a:p>
            <a:r>
              <a:rPr lang="en-US" b="0" dirty="0"/>
              <a:t>Interview someone in that career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Get a job</a:t>
            </a:r>
          </a:p>
          <a:p>
            <a:r>
              <a:rPr lang="en-US" b="0" dirty="0"/>
              <a:t>Take a Career Survey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28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Doctor</a:t>
            </a:r>
          </a:p>
          <a:p>
            <a:r>
              <a:rPr lang="en-US" dirty="0"/>
              <a:t>Dentist</a:t>
            </a:r>
          </a:p>
          <a:p>
            <a:r>
              <a:rPr lang="en-US" dirty="0"/>
              <a:t>Nurse</a:t>
            </a:r>
          </a:p>
          <a:p>
            <a:r>
              <a:rPr lang="en-US" dirty="0"/>
              <a:t>Veterinarian</a:t>
            </a:r>
          </a:p>
          <a:p>
            <a:r>
              <a:rPr lang="en-US" dirty="0"/>
              <a:t>Surgeon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Therapist</a:t>
            </a:r>
          </a:p>
          <a:p>
            <a:r>
              <a:rPr lang="en-US" dirty="0"/>
              <a:t>Optometrist</a:t>
            </a:r>
          </a:p>
          <a:p>
            <a:r>
              <a:rPr lang="en-US" dirty="0"/>
              <a:t>Pharmacist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405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Scientist</a:t>
            </a:r>
          </a:p>
          <a:p>
            <a:r>
              <a:rPr lang="en-US" dirty="0"/>
              <a:t>Engineer</a:t>
            </a:r>
          </a:p>
          <a:p>
            <a:r>
              <a:rPr lang="en-US" dirty="0"/>
              <a:t>Computer Programmer</a:t>
            </a:r>
          </a:p>
          <a:p>
            <a:r>
              <a:rPr lang="en-US" dirty="0"/>
              <a:t>Math Teacher   </a:t>
            </a:r>
          </a:p>
          <a:p>
            <a:r>
              <a:rPr lang="en-US" dirty="0"/>
              <a:t>Astronaut</a:t>
            </a:r>
          </a:p>
          <a:p>
            <a:r>
              <a:rPr lang="en-US" dirty="0"/>
              <a:t>Graphic Designer</a:t>
            </a:r>
          </a:p>
          <a:p>
            <a:r>
              <a:rPr lang="en-US" dirty="0"/>
              <a:t>Airplane Pilot</a:t>
            </a:r>
          </a:p>
          <a:p>
            <a:r>
              <a:rPr lang="en-US" dirty="0"/>
              <a:t>Marine Biologist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481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University of Oklahoma (OU)</a:t>
            </a:r>
          </a:p>
          <a:p>
            <a:r>
              <a:rPr lang="en-US" dirty="0"/>
              <a:t>Oklahoma State University (OSU)</a:t>
            </a:r>
          </a:p>
          <a:p>
            <a:r>
              <a:rPr lang="en-US" dirty="0"/>
              <a:t>University of Central Oklahoma (UCO)</a:t>
            </a:r>
          </a:p>
          <a:p>
            <a:r>
              <a:rPr lang="en-US" dirty="0"/>
              <a:t>Rose State College</a:t>
            </a:r>
          </a:p>
          <a:p>
            <a:r>
              <a:rPr lang="en-US" dirty="0"/>
              <a:t>Rogers State University (RSU)</a:t>
            </a:r>
          </a:p>
          <a:p>
            <a:r>
              <a:rPr lang="en-US" dirty="0"/>
              <a:t>Langston University</a:t>
            </a:r>
          </a:p>
          <a:p>
            <a:r>
              <a:rPr lang="en-US" dirty="0"/>
              <a:t>Oklahoma Panhandle State University (OPSU)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University of Tulsa (TU)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7282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Scholarships</a:t>
            </a:r>
          </a:p>
          <a:p>
            <a:r>
              <a:rPr lang="en-US" dirty="0"/>
              <a:t>Personal/Family Savings</a:t>
            </a:r>
          </a:p>
          <a:p>
            <a:r>
              <a:rPr lang="en-US" dirty="0"/>
              <a:t>Work</a:t>
            </a:r>
          </a:p>
          <a:p>
            <a:r>
              <a:rPr lang="en-US" dirty="0"/>
              <a:t>Grants</a:t>
            </a:r>
          </a:p>
          <a:p>
            <a:r>
              <a:rPr lang="en-US" dirty="0"/>
              <a:t>Student Loans</a:t>
            </a:r>
          </a:p>
          <a:p>
            <a:r>
              <a:rPr lang="en-US" dirty="0"/>
              <a:t>Work-study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345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23A9-FB6B-4D5F-A119-D54AE53154B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D9B4-835A-4255-91C8-9F62C4160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76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23A9-FB6B-4D5F-A119-D54AE53154B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D9B4-835A-4255-91C8-9F62C4160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516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23A9-FB6B-4D5F-A119-D54AE53154B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D9B4-835A-4255-91C8-9F62C4160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7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23A9-FB6B-4D5F-A119-D54AE53154B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D9B4-835A-4255-91C8-9F62C4160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519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23A9-FB6B-4D5F-A119-D54AE53154B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D9B4-835A-4255-91C8-9F62C4160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48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23A9-FB6B-4D5F-A119-D54AE53154B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D9B4-835A-4255-91C8-9F62C4160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72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23A9-FB6B-4D5F-A119-D54AE53154B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D9B4-835A-4255-91C8-9F62C4160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9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23A9-FB6B-4D5F-A119-D54AE53154B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D9B4-835A-4255-91C8-9F62C4160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3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23A9-FB6B-4D5F-A119-D54AE53154B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D9B4-835A-4255-91C8-9F62C4160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83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23A9-FB6B-4D5F-A119-D54AE53154B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D9B4-835A-4255-91C8-9F62C4160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9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23A9-FB6B-4D5F-A119-D54AE53154B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D9B4-835A-4255-91C8-9F62C4160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7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923A9-FB6B-4D5F-A119-D54AE53154B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FD9B4-835A-4255-91C8-9F62C4160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8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hyperlink" Target="https://www.okhighered.org/okpromise/prospective-students.shtml" TargetMode="External"/><Relationship Id="rId7" Type="http://schemas.openxmlformats.org/officeDocument/2006/relationships/slide" Target="slide1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6.xml"/><Relationship Id="rId5" Type="http://schemas.openxmlformats.org/officeDocument/2006/relationships/image" Target="../media/image1.gif"/><Relationship Id="rId4" Type="http://schemas.openxmlformats.org/officeDocument/2006/relationships/slide" Target="slide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cfchefs.org/ACF/Education/Scholarships/ACF/Education/Scholarships/" TargetMode="External"/><Relationship Id="rId13" Type="http://schemas.openxmlformats.org/officeDocument/2006/relationships/slide" Target="slide16.xml"/><Relationship Id="rId3" Type="http://schemas.openxmlformats.org/officeDocument/2006/relationships/hyperlink" Target="https://collegesofdistinction.com/advice/new-scholarships-for-student-athletes/" TargetMode="External"/><Relationship Id="rId7" Type="http://schemas.openxmlformats.org/officeDocument/2006/relationships/hyperlink" Target="https://www.collegeraptor.com/paying-for-college/articles/scholarships/5-scholarships-for-gamers/" TargetMode="External"/><Relationship Id="rId12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owaa.org/scholarships-fellowships/" TargetMode="External"/><Relationship Id="rId11" Type="http://schemas.openxmlformats.org/officeDocument/2006/relationships/slide" Target="slide12.xml"/><Relationship Id="rId5" Type="http://schemas.openxmlformats.org/officeDocument/2006/relationships/hyperlink" Target="http://www.youngarts.org/apply" TargetMode="External"/><Relationship Id="rId15" Type="http://schemas.openxmlformats.org/officeDocument/2006/relationships/slide" Target="slide18.xml"/><Relationship Id="rId10" Type="http://schemas.openxmlformats.org/officeDocument/2006/relationships/hyperlink" Target="https://www.seedyourfuture.org/scholarships" TargetMode="External"/><Relationship Id="rId4" Type="http://schemas.openxmlformats.org/officeDocument/2006/relationships/hyperlink" Target="https://www.fromthetop.org/apply/scholarship-opportunity-jack-kent-cooke-young-artist-award/" TargetMode="External"/><Relationship Id="rId9" Type="http://schemas.openxmlformats.org/officeDocument/2006/relationships/hyperlink" Target="http://www.artandwriting.org/" TargetMode="External"/><Relationship Id="rId14" Type="http://schemas.openxmlformats.org/officeDocument/2006/relationships/slide" Target="slide1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allclubfoundation.org/" TargetMode="External"/><Relationship Id="rId13" Type="http://schemas.openxmlformats.org/officeDocument/2006/relationships/slide" Target="slide16.xml"/><Relationship Id="rId3" Type="http://schemas.openxmlformats.org/officeDocument/2006/relationships/hyperlink" Target="https://www.wai.org/" TargetMode="External"/><Relationship Id="rId7" Type="http://schemas.openxmlformats.org/officeDocument/2006/relationships/hyperlink" Target="http://www.hennet.org/index.php" TargetMode="External"/><Relationship Id="rId12" Type="http://schemas.openxmlformats.org/officeDocument/2006/relationships/image" Target="../media/image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juniata.edu/about/news/archive.php?action=SHOWARTICLE&amp;id=17" TargetMode="External"/><Relationship Id="rId11" Type="http://schemas.openxmlformats.org/officeDocument/2006/relationships/slide" Target="slide11.xml"/><Relationship Id="rId5" Type="http://schemas.openxmlformats.org/officeDocument/2006/relationships/hyperlink" Target="http://www.gbhem.org/" TargetMode="External"/><Relationship Id="rId15" Type="http://schemas.openxmlformats.org/officeDocument/2006/relationships/slide" Target="slide18.xml"/><Relationship Id="rId10" Type="http://schemas.openxmlformats.org/officeDocument/2006/relationships/hyperlink" Target="https://worldscholarshipforum.com/redhead-scholarship/" TargetMode="External"/><Relationship Id="rId4" Type="http://schemas.openxmlformats.org/officeDocument/2006/relationships/hyperlink" Target="https://tmcf.org/" TargetMode="External"/><Relationship Id="rId9" Type="http://schemas.openxmlformats.org/officeDocument/2006/relationships/hyperlink" Target="http://nationalamputation.org/scholar1.html" TargetMode="External"/><Relationship Id="rId14" Type="http://schemas.openxmlformats.org/officeDocument/2006/relationships/slide" Target="slide1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giving.walmart.com/associate-scholarships" TargetMode="External"/><Relationship Id="rId13" Type="http://schemas.openxmlformats.org/officeDocument/2006/relationships/slide" Target="slide18.xml"/><Relationship Id="rId3" Type="http://schemas.openxmlformats.org/officeDocument/2006/relationships/hyperlink" Target="https://edu.google.com/scholarships/" TargetMode="External"/><Relationship Id="rId7" Type="http://schemas.openxmlformats.org/officeDocument/2006/relationships/hyperlink" Target="https://learnmore.scholarsapply.org/toyota/" TargetMode="External"/><Relationship Id="rId12" Type="http://schemas.openxmlformats.org/officeDocument/2006/relationships/slide" Target="slide1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drpeppertuition.com/" TargetMode="External"/><Relationship Id="rId11" Type="http://schemas.openxmlformats.org/officeDocument/2006/relationships/slide" Target="slide16.xml"/><Relationship Id="rId5" Type="http://schemas.openxmlformats.org/officeDocument/2006/relationships/hyperlink" Target="https://www.dellscholars.org/" TargetMode="External"/><Relationship Id="rId10" Type="http://schemas.openxmlformats.org/officeDocument/2006/relationships/image" Target="../media/image1.gif"/><Relationship Id="rId4" Type="http://schemas.openxmlformats.org/officeDocument/2006/relationships/hyperlink" Target="https://www.microsoft.com/en-us/diversity/programs/blacks-scholarships.aspx" TargetMode="External"/><Relationship Id="rId9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bmifoundation.org/programs/info/john_lennon_scholarships" TargetMode="External"/><Relationship Id="rId13" Type="http://schemas.openxmlformats.org/officeDocument/2006/relationships/slide" Target="slide16.xml"/><Relationship Id="rId3" Type="http://schemas.openxmlformats.org/officeDocument/2006/relationships/hyperlink" Target="https://www.shawncartersf.com/scholarship-fund/" TargetMode="External"/><Relationship Id="rId7" Type="http://schemas.openxmlformats.org/officeDocument/2006/relationships/hyperlink" Target="http://iamangelfoundation.org/" TargetMode="External"/><Relationship Id="rId12" Type="http://schemas.openxmlformats.org/officeDocument/2006/relationships/image" Target="../media/image1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ms.bsu.edu/web/letterman/scholarship" TargetMode="External"/><Relationship Id="rId11" Type="http://schemas.openxmlformats.org/officeDocument/2006/relationships/slide" Target="slide17.xml"/><Relationship Id="rId5" Type="http://schemas.openxmlformats.org/officeDocument/2006/relationships/hyperlink" Target="http://tigerwoodsfoundation.org/programs/earl-woods-scholar-program/" TargetMode="External"/><Relationship Id="rId10" Type="http://schemas.openxmlformats.org/officeDocument/2006/relationships/hyperlink" Target="http://lebronjamesfamilyfoundation.org/" TargetMode="External"/><Relationship Id="rId4" Type="http://schemas.openxmlformats.org/officeDocument/2006/relationships/hyperlink" Target="https://www.kalfound.org/Scholarships/ScholarshipSearch/tabid/230/s/1405/Default.aspx" TargetMode="External"/><Relationship Id="rId9" Type="http://schemas.openxmlformats.org/officeDocument/2006/relationships/hyperlink" Target="http://dizzyfeetfoundation.org/" TargetMode="External"/><Relationship Id="rId14" Type="http://schemas.openxmlformats.org/officeDocument/2006/relationships/slide" Target="slide1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cango2.org/Scholarships.html" TargetMode="External"/><Relationship Id="rId13" Type="http://schemas.openxmlformats.org/officeDocument/2006/relationships/hyperlink" Target="https://www.niche.com/colleges/scholarships/" TargetMode="External"/><Relationship Id="rId3" Type="http://schemas.openxmlformats.org/officeDocument/2006/relationships/slide" Target="slide12.xml"/><Relationship Id="rId7" Type="http://schemas.openxmlformats.org/officeDocument/2006/relationships/slide" Target="slide18.xml"/><Relationship Id="rId12" Type="http://schemas.openxmlformats.org/officeDocument/2006/relationships/hyperlink" Target="http://www.fastweb.com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11" Type="http://schemas.openxmlformats.org/officeDocument/2006/relationships/hyperlink" Target="https://bigfuture.collegeboard.org/scholarship-search" TargetMode="External"/><Relationship Id="rId5" Type="http://schemas.openxmlformats.org/officeDocument/2006/relationships/slide" Target="slide16.xml"/><Relationship Id="rId15" Type="http://schemas.openxmlformats.org/officeDocument/2006/relationships/hyperlink" Target="https://www.collegeweeklive.com/go/scholarships?refcode=PAR_SCHOL360_Email_AAMARCH17" TargetMode="External"/><Relationship Id="rId10" Type="http://schemas.openxmlformats.org/officeDocument/2006/relationships/hyperlink" Target="https://secure.okcollegestart.org/Financial_Aid_Planning/Scholarships/_default.aspx" TargetMode="External"/><Relationship Id="rId4" Type="http://schemas.openxmlformats.org/officeDocument/2006/relationships/image" Target="../media/image1.gif"/><Relationship Id="rId9" Type="http://schemas.openxmlformats.org/officeDocument/2006/relationships/hyperlink" Target="https://www.scholarships.com/" TargetMode="External"/><Relationship Id="rId14" Type="http://schemas.openxmlformats.org/officeDocument/2006/relationships/hyperlink" Target="https://www.unigo.com/scholarships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ucango2.org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hyperlink" Target="https://ucango2.org/publications/student/Perfect_10.pdf" TargetMode="External"/><Relationship Id="rId7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hyperlink" Target="https://ucango2.org/" TargetMode="External"/><Relationship Id="rId10" Type="http://schemas.openxmlformats.org/officeDocument/2006/relationships/slide" Target="slide18.xml"/><Relationship Id="rId4" Type="http://schemas.openxmlformats.org/officeDocument/2006/relationships/hyperlink" Target="https://ucango2.org/prepare/middle_school_prepare.html" TargetMode="External"/><Relationship Id="rId9" Type="http://schemas.openxmlformats.org/officeDocument/2006/relationships/slide" Target="slide1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hyperlink" Target="https://ucango2.org/prepare/middle_school_prepare.html" TargetMode="External"/><Relationship Id="rId7" Type="http://schemas.openxmlformats.org/officeDocument/2006/relationships/slide" Target="slide1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6.xml"/><Relationship Id="rId5" Type="http://schemas.openxmlformats.org/officeDocument/2006/relationships/image" Target="../media/image1.gif"/><Relationship Id="rId4" Type="http://schemas.openxmlformats.org/officeDocument/2006/relationships/slide" Target="slide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hyperlink" Target="https://ucango2.org/publications/student/Perfect_10.pdf" TargetMode="External"/><Relationship Id="rId7" Type="http://schemas.openxmlformats.org/officeDocument/2006/relationships/slide" Target="slide1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6.xml"/><Relationship Id="rId5" Type="http://schemas.openxmlformats.org/officeDocument/2006/relationships/image" Target="../media/image1.gif"/><Relationship Id="rId4" Type="http://schemas.openxmlformats.org/officeDocument/2006/relationships/slide" Target="slide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hyperlink" Target="https://secure.okcollegestart.org/Career_Planning/Learn_About_Yourself/_default.aspx" TargetMode="External"/><Relationship Id="rId7" Type="http://schemas.openxmlformats.org/officeDocument/2006/relationships/slide" Target="slide1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6.xml"/><Relationship Id="rId5" Type="http://schemas.openxmlformats.org/officeDocument/2006/relationships/image" Target="../media/image1.gif"/><Relationship Id="rId4" Type="http://schemas.openxmlformats.org/officeDocument/2006/relationships/slide" Target="slide1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secure.okcollegestart.org/Career_Planning/Career_Profile/Career_Profile.aspx?id=JHpqzMoLZJdoCXuQwMPgugXAP3DPAXXAP3DPAX" TargetMode="External"/><Relationship Id="rId13" Type="http://schemas.openxmlformats.org/officeDocument/2006/relationships/slide" Target="slide16.xml"/><Relationship Id="rId3" Type="http://schemas.openxmlformats.org/officeDocument/2006/relationships/hyperlink" Target="https://secure.okcollegestart.org/Career_Planning/Career_Profile/Career_Profile.aspx?id=9zvdqJSbiHXAP2BPAXWuPvbXAP2FPAXTPuqwXAP3DPAXXAP3DPAX" TargetMode="External"/><Relationship Id="rId7" Type="http://schemas.openxmlformats.org/officeDocument/2006/relationships/hyperlink" Target="https://secure.okcollegestart.org/Career_Planning/Career_Profile/Career_Profile.aspx?id=hbTWlzVCWsmwTGBeGN4YQwXAP3DPAXXAP3DPAX" TargetMode="External"/><Relationship Id="rId12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ecure.okcollegestart.org/Career_Planning/Career_Profile/Career_Profile.aspx?id=yXAP2FPAXckRZAr4be3DRG2eDfIEgXAP3DPAXXAP3DPAX" TargetMode="External"/><Relationship Id="rId11" Type="http://schemas.openxmlformats.org/officeDocument/2006/relationships/slide" Target="slide8.xml"/><Relationship Id="rId5" Type="http://schemas.openxmlformats.org/officeDocument/2006/relationships/hyperlink" Target="https://secure.okcollegestart.org/Career_Planning/Career_Profile/Career_Profile.aspx?id=gDTXOoXAP2FPAXgCXAP2FPAX1OS5IDVUK4GwXAP3DPAXXAP3DPAX" TargetMode="External"/><Relationship Id="rId15" Type="http://schemas.openxmlformats.org/officeDocument/2006/relationships/slide" Target="slide18.xml"/><Relationship Id="rId10" Type="http://schemas.openxmlformats.org/officeDocument/2006/relationships/hyperlink" Target="https://secure.okcollegestart.org/Career_Planning/Career_Profile/Career_Profile.aspx?id=hY2LTXAP2FPAXmQb6LJvDml3qBBtgXAP3DPAXXAP3DPAX" TargetMode="External"/><Relationship Id="rId4" Type="http://schemas.openxmlformats.org/officeDocument/2006/relationships/hyperlink" Target="https://secure.okcollegestart.org/Career_Planning/Career_Profile/Career_Profile.aspx?id=lJDc6OhucT0hYVdUMfWhkwXAP3DPAXXAP3DPAX" TargetMode="External"/><Relationship Id="rId9" Type="http://schemas.openxmlformats.org/officeDocument/2006/relationships/hyperlink" Target="https://secure.okcollegestart.org/Career_Planning/Career_Profile/Career_Profile.aspx?id=RiQGdIv11eEbG4fE64VXAP2BPAXqgXAP3DPAXXAP3DPAX" TargetMode="External"/><Relationship Id="rId14" Type="http://schemas.openxmlformats.org/officeDocument/2006/relationships/slide" Target="slide1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secure.okcollegestart.org/Career_Planning/Career_Profile/Career_Profile.aspx?id=hKWnwiHqeKqQ9KtjdLfvSgXAP3DPAXXAP3DPAX" TargetMode="External"/><Relationship Id="rId13" Type="http://schemas.openxmlformats.org/officeDocument/2006/relationships/slide" Target="slide16.xml"/><Relationship Id="rId3" Type="http://schemas.openxmlformats.org/officeDocument/2006/relationships/hyperlink" Target="https://secure.okcollegestart.org/Career_Planning/Career_Profile/Career_Profile.aspx?id=wLCjyAbwzeYfeOnrTpQvlAXAP3DPAXXAP3DPAX" TargetMode="External"/><Relationship Id="rId7" Type="http://schemas.openxmlformats.org/officeDocument/2006/relationships/hyperlink" Target="https://secure.okcollegestart.org/Career_Planning/Career_Profile/Career_Profile.aspx?id=WbXz6Ten1HhVSmlHBIT4hAXAP3DPAXXAP3DPAX" TargetMode="External"/><Relationship Id="rId12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ecure.okcollegestart.org/Career_Planning/Career_Profile/Career_Profile.aspx?id=0YTEz74qN5jEYotXvq8C8wXAP3DPAXXAP3DPAX" TargetMode="External"/><Relationship Id="rId11" Type="http://schemas.openxmlformats.org/officeDocument/2006/relationships/slide" Target="slide8.xml"/><Relationship Id="rId5" Type="http://schemas.openxmlformats.org/officeDocument/2006/relationships/hyperlink" Target="https://secure.okcollegestart.org/Career_Planning/Career_Profile/Career_Profile.aspx?id=TxKIzV2O7Iq32rrTFXAP2BPAXmJgwXAP3DPAXXAP3DPAX" TargetMode="External"/><Relationship Id="rId15" Type="http://schemas.openxmlformats.org/officeDocument/2006/relationships/slide" Target="slide18.xml"/><Relationship Id="rId10" Type="http://schemas.openxmlformats.org/officeDocument/2006/relationships/hyperlink" Target="https://secure.okcollegestart.org/Career_Planning/Career_Profile/Career_Profile.aspx?id=tf042ktnUekHZNQzYuE2xgXAP3DPAXXAP3DPAX" TargetMode="External"/><Relationship Id="rId4" Type="http://schemas.openxmlformats.org/officeDocument/2006/relationships/hyperlink" Target="https://secure.okcollegestart.org/Career_Planning/Career_Profile/Career_Profile.aspx?id=hLdQ0lZR6UEDS73HXAP2FPAX2pbTwXAP3DPAXXAP3DPAX" TargetMode="External"/><Relationship Id="rId9" Type="http://schemas.openxmlformats.org/officeDocument/2006/relationships/hyperlink" Target="https://secure.okcollegestart.org/Career_Planning/Career_Profile/Career_Profile.aspx?id=j9X07t721RilrXAP2FPAX6061TR6wXAP3DPAXXAP3DPAX" TargetMode="External"/><Relationship Id="rId14" Type="http://schemas.openxmlformats.org/officeDocument/2006/relationships/slide" Target="slide1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psu.edu/" TargetMode="External"/><Relationship Id="rId13" Type="http://schemas.openxmlformats.org/officeDocument/2006/relationships/slide" Target="slide16.xml"/><Relationship Id="rId3" Type="http://schemas.openxmlformats.org/officeDocument/2006/relationships/hyperlink" Target="http://www.ou.edu/" TargetMode="External"/><Relationship Id="rId7" Type="http://schemas.openxmlformats.org/officeDocument/2006/relationships/hyperlink" Target="https://www.langston.edu/" TargetMode="External"/><Relationship Id="rId12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rsu.edu/" TargetMode="External"/><Relationship Id="rId11" Type="http://schemas.openxmlformats.org/officeDocument/2006/relationships/slide" Target="slide5.xml"/><Relationship Id="rId5" Type="http://schemas.openxmlformats.org/officeDocument/2006/relationships/hyperlink" Target="https://www.uco.edu/" TargetMode="External"/><Relationship Id="rId15" Type="http://schemas.openxmlformats.org/officeDocument/2006/relationships/slide" Target="slide18.xml"/><Relationship Id="rId10" Type="http://schemas.openxmlformats.org/officeDocument/2006/relationships/hyperlink" Target="https://utulsa.edu/" TargetMode="External"/><Relationship Id="rId4" Type="http://schemas.openxmlformats.org/officeDocument/2006/relationships/hyperlink" Target="https://go.okstate.edu/" TargetMode="External"/><Relationship Id="rId9" Type="http://schemas.openxmlformats.org/officeDocument/2006/relationships/hyperlink" Target="https://www.rose.edu/" TargetMode="External"/><Relationship Id="rId14" Type="http://schemas.openxmlformats.org/officeDocument/2006/relationships/slide" Target="slide1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hyperlink" Target="https://ucango2.org/pay/middle_school_pay.html" TargetMode="External"/><Relationship Id="rId7" Type="http://schemas.openxmlformats.org/officeDocument/2006/relationships/slide" Target="slide1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6.xml"/><Relationship Id="rId5" Type="http://schemas.openxmlformats.org/officeDocument/2006/relationships/image" Target="../media/image1.gif"/><Relationship Id="rId4" Type="http://schemas.openxmlformats.org/officeDocument/2006/relationships/slide" Target="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6"/>
          <p:cNvGrpSpPr/>
          <p:nvPr/>
        </p:nvGrpSpPr>
        <p:grpSpPr>
          <a:xfrm>
            <a:off x="1314083" y="1813035"/>
            <a:ext cx="7362497" cy="3231931"/>
            <a:chOff x="890752" y="1813035"/>
            <a:chExt cx="7362497" cy="3231931"/>
          </a:xfrm>
          <a:scene3d>
            <a:camera prst="perspectiveRight"/>
            <a:lightRig rig="threePt" dir="t"/>
          </a:scene3d>
        </p:grpSpPr>
        <p:sp>
          <p:nvSpPr>
            <p:cNvPr id="7" name="Rounded Rectangle 6"/>
            <p:cNvSpPr/>
            <p:nvPr/>
          </p:nvSpPr>
          <p:spPr>
            <a:xfrm>
              <a:off x="1044802" y="1992332"/>
              <a:ext cx="7014066" cy="2849464"/>
            </a:xfrm>
            <a:prstGeom prst="roundRect">
              <a:avLst>
                <a:gd name="adj" fmla="val 8310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sz="5000" b="1" kern="1200" dirty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Franklin Gothic Medium" pitchFamily="34" charset="0"/>
                <a:ea typeface="+mn-ea"/>
                <a:cs typeface="+mn-cs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1034231" y="2280722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ounded Rectangle 26"/>
            <p:cNvSpPr/>
            <p:nvPr/>
          </p:nvSpPr>
          <p:spPr>
            <a:xfrm>
              <a:off x="890752" y="1813035"/>
              <a:ext cx="7362497" cy="3231931"/>
            </a:xfrm>
            <a:prstGeom prst="roundRect">
              <a:avLst>
                <a:gd name="adj" fmla="val 8932"/>
              </a:avLst>
            </a:prstGeom>
            <a:noFill/>
            <a:ln w="127000" cap="rnd" cmpd="sng">
              <a:solidFill>
                <a:schemeClr val="bg1"/>
              </a:solidFill>
              <a:prstDash val="sysDot"/>
            </a:ln>
            <a:effectLst>
              <a:glow rad="139700">
                <a:srgbClr val="FFC0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kern="1200" dirty="0">
                <a:solidFill>
                  <a:prstClr val="white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1034231" y="2602455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1034231" y="2924188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034231" y="3245921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034231" y="3567654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1034231" y="3889387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1034231" y="4211120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1034231" y="4532853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74"/>
            <p:cNvSpPr/>
            <p:nvPr/>
          </p:nvSpPr>
          <p:spPr>
            <a:xfrm>
              <a:off x="1064967" y="2003100"/>
              <a:ext cx="7014066" cy="28494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>
                <a:lnSpc>
                  <a:spcPts val="5300"/>
                </a:lnSpc>
              </a:pPr>
              <a:endParaRPr lang="en-US" sz="5000" b="1" kern="1200" dirty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Franklin Gothic Medium" pitchFamily="34" charset="0"/>
                <a:ea typeface="+mn-ea"/>
                <a:cs typeface="+mn-cs"/>
              </a:endParaRPr>
            </a:p>
          </p:txBody>
        </p:sp>
      </p:grpSp>
      <p:pic>
        <p:nvPicPr>
          <p:cNvPr id="14" name="Picture 2" descr="E:\Communications\Logos\UCanGo2\UCG2._white_outline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133" y="1828800"/>
            <a:ext cx="6241946" cy="196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554201" y="3657600"/>
            <a:ext cx="4347665" cy="7720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5300"/>
              </a:lnSpc>
            </a:pPr>
            <a:r>
              <a:rPr lang="en-US" sz="5000" b="1" dirty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chemeClr val="tx1"/>
                    </a:gs>
                  </a:gsLst>
                  <a:lin ang="5400000"/>
                </a:gra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Franklin Gothic Medium" pitchFamily="34" charset="0"/>
              </a:rPr>
              <a:t>Financial Feud!</a:t>
            </a:r>
            <a:endParaRPr lang="en-US" sz="5000" b="1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</a:gsLst>
                <a:lin ang="5400000"/>
              </a:gra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823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Oval 49"/>
          <p:cNvSpPr/>
          <p:nvPr/>
        </p:nvSpPr>
        <p:spPr>
          <a:xfrm>
            <a:off x="-152400" y="-990600"/>
            <a:ext cx="10058400" cy="89154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-571500" y="-250212"/>
            <a:ext cx="10477500" cy="7870211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76325" y="141732"/>
            <a:ext cx="7143749" cy="1940957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What are the qualifications to apply for Oklahoma’s Promise?</a:t>
            </a:r>
          </a:p>
        </p:txBody>
      </p:sp>
      <p:sp>
        <p:nvSpPr>
          <p:cNvPr id="6" name="Rectangle 5">
            <a:hlinkClick r:id="rId3"/>
          </p:cNvPr>
          <p:cNvSpPr/>
          <p:nvPr/>
        </p:nvSpPr>
        <p:spPr>
          <a:xfrm>
            <a:off x="1066800" y="24384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atin typeface="Arial Black" panose="020B0A04020102020204" pitchFamily="34" charset="0"/>
              </a:rPr>
              <a:t>*</a:t>
            </a:r>
            <a:r>
              <a:rPr lang="en-US" sz="1600" dirty="0">
                <a:latin typeface="Arial Black" panose="020B0A04020102020204" pitchFamily="34" charset="0"/>
              </a:rPr>
              <a:t>Apply in 8th - 11</a:t>
            </a:r>
            <a:r>
              <a:rPr lang="en-US" sz="1600" baseline="30000" dirty="0">
                <a:latin typeface="Arial Black" panose="020B0A04020102020204" pitchFamily="34" charset="0"/>
              </a:rPr>
              <a:t>th</a:t>
            </a:r>
            <a:r>
              <a:rPr lang="en-US" sz="1600" dirty="0">
                <a:latin typeface="Arial Black" panose="020B0A04020102020204" pitchFamily="34" charset="0"/>
              </a:rPr>
              <a:t> grade   25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66800" y="33432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500" dirty="0">
                <a:latin typeface="Arial Black" panose="020B0A04020102020204" pitchFamily="34" charset="0"/>
              </a:rPr>
              <a:t>Be an Oklahoma Resident     25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66800" y="42672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500" dirty="0">
                <a:latin typeface="Arial Black" panose="020B0A04020102020204" pitchFamily="34" charset="0"/>
              </a:rPr>
              <a:t>Parents earn $60,000 or less 25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33925" y="24384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 Black" panose="020B0A04020102020204" pitchFamily="34" charset="0"/>
              </a:rPr>
              <a:t>Aid     		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705350" y="33432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705350" y="42672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66800" y="51816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500" dirty="0">
                <a:latin typeface="Arial Black" panose="020B0A04020102020204" pitchFamily="34" charset="0"/>
              </a:rPr>
              <a:t>Promise to meet program requirements		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705350" y="51816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046637" y="2453111"/>
            <a:ext cx="3505200" cy="762000"/>
            <a:chOff x="1066800" y="2743200"/>
            <a:chExt cx="3505200" cy="762000"/>
          </a:xfrm>
        </p:grpSpPr>
        <p:sp>
          <p:nvSpPr>
            <p:cNvPr id="30" name="Rectangle 29"/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065832" y="3343275"/>
            <a:ext cx="3505200" cy="762000"/>
            <a:chOff x="1066800" y="3648075"/>
            <a:chExt cx="3505200" cy="762000"/>
          </a:xfrm>
        </p:grpSpPr>
        <p:sp>
          <p:nvSpPr>
            <p:cNvPr id="33" name="Rectangle 32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063113" y="4285930"/>
            <a:ext cx="3505200" cy="762000"/>
            <a:chOff x="1066800" y="4572000"/>
            <a:chExt cx="3505200" cy="762000"/>
          </a:xfrm>
        </p:grpSpPr>
        <p:sp>
          <p:nvSpPr>
            <p:cNvPr id="36" name="Rectangle 35"/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sp>
        <p:nvSpPr>
          <p:cNvPr id="42" name="Rectangle 41"/>
          <p:cNvSpPr/>
          <p:nvPr/>
        </p:nvSpPr>
        <p:spPr>
          <a:xfrm>
            <a:off x="4706318" y="33432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706318" y="42672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4706318" y="51816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2" descr="E:\Communications\Logos\UCanGo2\UCG2._white_outline.gif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6356547"/>
            <a:ext cx="1676400" cy="52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>
            <a:hlinkClick r:id="rId6" action="ppaction://hlinksldjump"/>
          </p:cNvPr>
          <p:cNvSpPr txBox="1"/>
          <p:nvPr/>
        </p:nvSpPr>
        <p:spPr>
          <a:xfrm>
            <a:off x="4202932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6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TextBox 43">
            <a:hlinkClick r:id="rId7" action="ppaction://hlinksldjump"/>
          </p:cNvPr>
          <p:cNvSpPr txBox="1"/>
          <p:nvPr/>
        </p:nvSpPr>
        <p:spPr>
          <a:xfrm>
            <a:off x="4462632" y="639471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7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6" name="TextBox 45">
            <a:hlinkClick r:id="rId8" action="ppaction://hlinksldjump"/>
          </p:cNvPr>
          <p:cNvSpPr txBox="1"/>
          <p:nvPr/>
        </p:nvSpPr>
        <p:spPr>
          <a:xfrm>
            <a:off x="4725778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8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762000" y="2197100"/>
            <a:ext cx="7772400" cy="403860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611FFE-9058-497F-AB35-CA6EAF438997}"/>
              </a:ext>
            </a:extLst>
          </p:cNvPr>
          <p:cNvSpPr txBox="1"/>
          <p:nvPr/>
        </p:nvSpPr>
        <p:spPr>
          <a:xfrm>
            <a:off x="4047677" y="5393323"/>
            <a:ext cx="4411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  <a:latin typeface="Arial Black" panose="020B0A04020102020204" pitchFamily="34" charset="0"/>
              </a:rPr>
              <a:t>25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E264E23-C110-46DC-ADE7-EE6D3740F266}"/>
              </a:ext>
            </a:extLst>
          </p:cNvPr>
          <p:cNvSpPr/>
          <p:nvPr/>
        </p:nvSpPr>
        <p:spPr>
          <a:xfrm>
            <a:off x="4733925" y="24384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1054554" y="5182147"/>
            <a:ext cx="3505200" cy="762000"/>
            <a:chOff x="1066800" y="5486400"/>
            <a:chExt cx="3505200" cy="762000"/>
          </a:xfrm>
        </p:grpSpPr>
        <p:sp>
          <p:nvSpPr>
            <p:cNvPr id="48" name="Rectangle 47"/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8792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val 42"/>
          <p:cNvSpPr/>
          <p:nvPr/>
        </p:nvSpPr>
        <p:spPr>
          <a:xfrm>
            <a:off x="-152400" y="-990600"/>
            <a:ext cx="10058400" cy="89154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-571500" y="-250212"/>
            <a:ext cx="10477500" cy="7870211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hlinkClick r:id="rId3"/>
          </p:cNvPr>
          <p:cNvSpPr/>
          <p:nvPr/>
        </p:nvSpPr>
        <p:spPr>
          <a:xfrm>
            <a:off x="1066800" y="25146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>
                <a:latin typeface="Arial Black" panose="020B0A04020102020204" pitchFamily="34" charset="0"/>
              </a:rPr>
              <a:t>*Playing Sports                20</a:t>
            </a:r>
          </a:p>
        </p:txBody>
      </p:sp>
      <p:sp>
        <p:nvSpPr>
          <p:cNvPr id="30" name="Rectangle 29">
            <a:hlinkClick r:id="rId4"/>
          </p:cNvPr>
          <p:cNvSpPr/>
          <p:nvPr/>
        </p:nvSpPr>
        <p:spPr>
          <a:xfrm>
            <a:off x="1066800" y="34194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latin typeface="Arial Black" panose="020B0A04020102020204" pitchFamily="34" charset="0"/>
              </a:rPr>
              <a:t>*</a:t>
            </a:r>
            <a:r>
              <a:rPr lang="en-US" sz="1700" dirty="0">
                <a:latin typeface="Arial Black" panose="020B0A04020102020204" pitchFamily="34" charset="0"/>
              </a:rPr>
              <a:t>Playing an Instrument    </a:t>
            </a:r>
            <a:r>
              <a:rPr lang="en-US" dirty="0">
                <a:latin typeface="Arial Black" panose="020B0A04020102020204" pitchFamily="34" charset="0"/>
              </a:rPr>
              <a:t>20</a:t>
            </a:r>
          </a:p>
        </p:txBody>
      </p:sp>
      <p:sp>
        <p:nvSpPr>
          <p:cNvPr id="31" name="Rectangle 30">
            <a:hlinkClick r:id="rId5"/>
          </p:cNvPr>
          <p:cNvSpPr/>
          <p:nvPr/>
        </p:nvSpPr>
        <p:spPr>
          <a:xfrm>
            <a:off x="1066800" y="43434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atin typeface="Arial Black" panose="020B0A04020102020204" pitchFamily="34" charset="0"/>
              </a:rPr>
              <a:t>*</a:t>
            </a:r>
            <a:r>
              <a:rPr lang="en-US" sz="1700" dirty="0">
                <a:latin typeface="Arial Black" panose="020B0A04020102020204" pitchFamily="34" charset="0"/>
              </a:rPr>
              <a:t>Dance/Performing Arts  </a:t>
            </a:r>
            <a:r>
              <a:rPr lang="en-US" dirty="0">
                <a:latin typeface="Arial Black" panose="020B0A04020102020204" pitchFamily="34" charset="0"/>
              </a:rPr>
              <a:t>10</a:t>
            </a:r>
          </a:p>
        </p:txBody>
      </p:sp>
      <p:sp>
        <p:nvSpPr>
          <p:cNvPr id="32" name="Rectangle 31">
            <a:hlinkClick r:id="rId6"/>
          </p:cNvPr>
          <p:cNvSpPr/>
          <p:nvPr/>
        </p:nvSpPr>
        <p:spPr>
          <a:xfrm>
            <a:off x="4733925" y="25146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>
                <a:latin typeface="Arial Black" panose="020B0A04020102020204" pitchFamily="34" charset="0"/>
              </a:rPr>
              <a:t>*Photography                   10</a:t>
            </a:r>
          </a:p>
        </p:txBody>
      </p:sp>
      <p:sp>
        <p:nvSpPr>
          <p:cNvPr id="33" name="Rectangle 32">
            <a:hlinkClick r:id="rId7"/>
          </p:cNvPr>
          <p:cNvSpPr/>
          <p:nvPr/>
        </p:nvSpPr>
        <p:spPr>
          <a:xfrm>
            <a:off x="4705350" y="34194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>
                <a:latin typeface="Arial Black" panose="020B0A04020102020204" pitchFamily="34" charset="0"/>
              </a:rPr>
              <a:t>*Playing Video Games     10  </a:t>
            </a:r>
          </a:p>
        </p:txBody>
      </p:sp>
      <p:sp>
        <p:nvSpPr>
          <p:cNvPr id="34" name="Rectangle 33">
            <a:hlinkClick r:id="rId8"/>
          </p:cNvPr>
          <p:cNvSpPr/>
          <p:nvPr/>
        </p:nvSpPr>
        <p:spPr>
          <a:xfrm>
            <a:off x="4705350" y="43434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>
                <a:latin typeface="Arial Black" panose="020B0A04020102020204" pitchFamily="34" charset="0"/>
              </a:rPr>
              <a:t>*Culinary Arts                  10</a:t>
            </a:r>
          </a:p>
        </p:txBody>
      </p:sp>
      <p:sp>
        <p:nvSpPr>
          <p:cNvPr id="35" name="Rectangle 34">
            <a:hlinkClick r:id="rId9"/>
          </p:cNvPr>
          <p:cNvSpPr/>
          <p:nvPr/>
        </p:nvSpPr>
        <p:spPr>
          <a:xfrm>
            <a:off x="1066800" y="52578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>
                <a:latin typeface="Arial Black" panose="020B0A04020102020204" pitchFamily="34" charset="0"/>
              </a:rPr>
              <a:t>*Art                                  10</a:t>
            </a:r>
          </a:p>
        </p:txBody>
      </p:sp>
      <p:sp>
        <p:nvSpPr>
          <p:cNvPr id="36" name="Rectangle 35">
            <a:hlinkClick r:id="rId10"/>
          </p:cNvPr>
          <p:cNvSpPr/>
          <p:nvPr/>
        </p:nvSpPr>
        <p:spPr>
          <a:xfrm>
            <a:off x="4705350" y="52578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>
                <a:latin typeface="Arial Black" panose="020B0A04020102020204" pitchFamily="34" charset="0"/>
              </a:rPr>
              <a:t>*Gardening/Horticulture  </a:t>
            </a:r>
            <a:r>
              <a:rPr lang="en-US" dirty="0">
                <a:latin typeface="Arial Black" panose="020B0A04020102020204" pitchFamily="34" charset="0"/>
              </a:rPr>
              <a:t>10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29607" y="653285"/>
            <a:ext cx="7180943" cy="1293971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latin typeface="Arial Black" panose="020B0A04020102020204" pitchFamily="34" charset="0"/>
              </a:rPr>
              <a:t>Name hobbies that can help you get a scholarship.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75160" y="2514600"/>
            <a:ext cx="3505200" cy="762000"/>
            <a:chOff x="1054100" y="2730500"/>
            <a:chExt cx="3505200" cy="762000"/>
          </a:xfrm>
        </p:grpSpPr>
        <p:sp>
          <p:nvSpPr>
            <p:cNvPr id="3" name="Rectangle 2"/>
            <p:cNvSpPr/>
            <p:nvPr/>
          </p:nvSpPr>
          <p:spPr>
            <a:xfrm>
              <a:off x="1054100" y="27305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349500" y="28067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066800" y="3429000"/>
            <a:ext cx="3505200" cy="762000"/>
            <a:chOff x="1066800" y="3648075"/>
            <a:chExt cx="3505200" cy="762000"/>
          </a:xfrm>
        </p:grpSpPr>
        <p:sp>
          <p:nvSpPr>
            <p:cNvPr id="6" name="Rectangle 5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075160" y="4332421"/>
            <a:ext cx="3505200" cy="762000"/>
            <a:chOff x="1066800" y="4572000"/>
            <a:chExt cx="3505200" cy="762000"/>
          </a:xfrm>
        </p:grpSpPr>
        <p:sp>
          <p:nvSpPr>
            <p:cNvPr id="9" name="Rectangle 8"/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725565" y="2512142"/>
            <a:ext cx="3505200" cy="762000"/>
            <a:chOff x="1023937" y="2966632"/>
            <a:chExt cx="3505200" cy="762000"/>
          </a:xfrm>
        </p:grpSpPr>
        <p:sp>
          <p:nvSpPr>
            <p:cNvPr id="12" name="Rectangle 11"/>
            <p:cNvSpPr/>
            <p:nvPr/>
          </p:nvSpPr>
          <p:spPr>
            <a:xfrm>
              <a:off x="1023937" y="2966632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290762" y="3042832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5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05763" y="3418114"/>
            <a:ext cx="3505200" cy="762000"/>
            <a:chOff x="995362" y="4341409"/>
            <a:chExt cx="3505200" cy="762000"/>
          </a:xfrm>
        </p:grpSpPr>
        <p:sp>
          <p:nvSpPr>
            <p:cNvPr id="15" name="Rectangle 14"/>
            <p:cNvSpPr/>
            <p:nvPr/>
          </p:nvSpPr>
          <p:spPr>
            <a:xfrm>
              <a:off x="995362" y="4341409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2290762" y="4425036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6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709690" y="4351828"/>
            <a:ext cx="3505200" cy="762000"/>
            <a:chOff x="4705350" y="4572000"/>
            <a:chExt cx="3505200" cy="762000"/>
          </a:xfrm>
        </p:grpSpPr>
        <p:sp>
          <p:nvSpPr>
            <p:cNvPr id="18" name="Rectangle 17"/>
            <p:cNvSpPr/>
            <p:nvPr/>
          </p:nvSpPr>
          <p:spPr>
            <a:xfrm>
              <a:off x="470535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038850" y="46482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7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069437" y="5257800"/>
            <a:ext cx="3505200" cy="762000"/>
            <a:chOff x="1066800" y="5475461"/>
            <a:chExt cx="3505200" cy="762000"/>
          </a:xfrm>
        </p:grpSpPr>
        <p:sp>
          <p:nvSpPr>
            <p:cNvPr id="21" name="Rectangle 20"/>
            <p:cNvSpPr/>
            <p:nvPr/>
          </p:nvSpPr>
          <p:spPr>
            <a:xfrm>
              <a:off x="1066800" y="5475461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pic>
        <p:nvPicPr>
          <p:cNvPr id="39" name="Picture 2" descr="E:\Communications\Logos\UCanGo2\UCG2._white_outline.gif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6356547"/>
            <a:ext cx="1676400" cy="52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>
            <a:hlinkClick r:id="rId13" action="ppaction://hlinksldjump"/>
          </p:cNvPr>
          <p:cNvSpPr txBox="1"/>
          <p:nvPr/>
        </p:nvSpPr>
        <p:spPr>
          <a:xfrm>
            <a:off x="4202932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13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" name="TextBox 37">
            <a:hlinkClick r:id="rId14" action="ppaction://hlinksldjump"/>
          </p:cNvPr>
          <p:cNvSpPr txBox="1"/>
          <p:nvPr/>
        </p:nvSpPr>
        <p:spPr>
          <a:xfrm>
            <a:off x="4462632" y="639471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14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0" name="TextBox 39">
            <a:hlinkClick r:id="rId15" action="ppaction://hlinksldjump"/>
          </p:cNvPr>
          <p:cNvSpPr txBox="1"/>
          <p:nvPr/>
        </p:nvSpPr>
        <p:spPr>
          <a:xfrm>
            <a:off x="4725778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15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774700" y="2235200"/>
            <a:ext cx="7772400" cy="403860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705350" y="5257800"/>
            <a:ext cx="3505200" cy="762000"/>
            <a:chOff x="5133423" y="7861299"/>
            <a:chExt cx="3505200" cy="762000"/>
          </a:xfrm>
        </p:grpSpPr>
        <p:sp>
          <p:nvSpPr>
            <p:cNvPr id="24" name="Rectangle 23"/>
            <p:cNvSpPr/>
            <p:nvPr/>
          </p:nvSpPr>
          <p:spPr>
            <a:xfrm>
              <a:off x="5133423" y="7861299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Oval 40"/>
            <p:cNvSpPr/>
            <p:nvPr/>
          </p:nvSpPr>
          <p:spPr>
            <a:xfrm>
              <a:off x="6400248" y="7933603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5460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/>
          <p:cNvSpPr/>
          <p:nvPr/>
        </p:nvSpPr>
        <p:spPr>
          <a:xfrm>
            <a:off x="-152400" y="-990600"/>
            <a:ext cx="10058400" cy="89154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-571500" y="-250212"/>
            <a:ext cx="10477500" cy="7870211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hlinkClick r:id="rId3"/>
          </p:cNvPr>
          <p:cNvSpPr/>
          <p:nvPr/>
        </p:nvSpPr>
        <p:spPr>
          <a:xfrm>
            <a:off x="1066800" y="25908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dirty="0">
                <a:latin typeface="Arial Black" panose="020B0A04020102020204" pitchFamily="34" charset="0"/>
              </a:rPr>
              <a:t>*Gender 	             20</a:t>
            </a:r>
          </a:p>
        </p:txBody>
      </p:sp>
      <p:sp>
        <p:nvSpPr>
          <p:cNvPr id="30" name="Rectangle 29">
            <a:hlinkClick r:id="rId4"/>
          </p:cNvPr>
          <p:cNvSpPr/>
          <p:nvPr/>
        </p:nvSpPr>
        <p:spPr>
          <a:xfrm>
            <a:off x="1066800" y="34956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dirty="0">
                <a:latin typeface="Arial Black" panose="020B0A04020102020204" pitchFamily="34" charset="0"/>
              </a:rPr>
              <a:t>*Ethnicity                  20</a:t>
            </a:r>
          </a:p>
        </p:txBody>
      </p:sp>
      <p:sp>
        <p:nvSpPr>
          <p:cNvPr id="31" name="Rectangle 30">
            <a:hlinkClick r:id="rId5"/>
          </p:cNvPr>
          <p:cNvSpPr/>
          <p:nvPr/>
        </p:nvSpPr>
        <p:spPr>
          <a:xfrm>
            <a:off x="1066800" y="44196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Arial Black" panose="020B0A04020102020204" pitchFamily="34" charset="0"/>
              </a:rPr>
              <a:t>*Religion		  10</a:t>
            </a:r>
          </a:p>
        </p:txBody>
      </p:sp>
      <p:sp>
        <p:nvSpPr>
          <p:cNvPr id="32" name="Rectangle 31">
            <a:hlinkClick r:id="rId6"/>
          </p:cNvPr>
          <p:cNvSpPr/>
          <p:nvPr/>
        </p:nvSpPr>
        <p:spPr>
          <a:xfrm>
            <a:off x="4733925" y="25908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Arial Black" panose="020B0A04020102020204" pitchFamily="34" charset="0"/>
              </a:rPr>
              <a:t>*Being Left/Right Handed</a:t>
            </a:r>
          </a:p>
        </p:txBody>
      </p:sp>
      <p:sp>
        <p:nvSpPr>
          <p:cNvPr id="33" name="Rectangle 32">
            <a:hlinkClick r:id="rId7"/>
          </p:cNvPr>
          <p:cNvSpPr/>
          <p:nvPr/>
        </p:nvSpPr>
        <p:spPr>
          <a:xfrm>
            <a:off x="4705350" y="34956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Arial Black" panose="020B0A04020102020204" pitchFamily="34" charset="0"/>
              </a:rPr>
              <a:t>*Hobbies                    10</a:t>
            </a:r>
          </a:p>
        </p:txBody>
      </p:sp>
      <p:sp>
        <p:nvSpPr>
          <p:cNvPr id="34" name="Rectangle 33">
            <a:hlinkClick r:id="rId8"/>
          </p:cNvPr>
          <p:cNvSpPr/>
          <p:nvPr/>
        </p:nvSpPr>
        <p:spPr>
          <a:xfrm>
            <a:off x="4705350" y="44196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dirty="0">
                <a:latin typeface="Arial Black" panose="020B0A04020102020204" pitchFamily="34" charset="0"/>
              </a:rPr>
              <a:t>*Height                      10</a:t>
            </a:r>
          </a:p>
        </p:txBody>
      </p:sp>
      <p:sp>
        <p:nvSpPr>
          <p:cNvPr id="35" name="Rectangle 34">
            <a:hlinkClick r:id="rId9"/>
          </p:cNvPr>
          <p:cNvSpPr/>
          <p:nvPr/>
        </p:nvSpPr>
        <p:spPr>
          <a:xfrm>
            <a:off x="1066800" y="53340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Arial Black" panose="020B0A04020102020204" pitchFamily="34" charset="0"/>
              </a:rPr>
              <a:t>*Disability/Illness      10</a:t>
            </a:r>
          </a:p>
        </p:txBody>
      </p:sp>
      <p:sp>
        <p:nvSpPr>
          <p:cNvPr id="36" name="Rectangle 35">
            <a:hlinkClick r:id="rId10"/>
          </p:cNvPr>
          <p:cNvSpPr/>
          <p:nvPr/>
        </p:nvSpPr>
        <p:spPr>
          <a:xfrm>
            <a:off x="4705350" y="53340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Arial Black" panose="020B0A04020102020204" pitchFamily="34" charset="0"/>
              </a:rPr>
              <a:t>*Red Hair                   10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29607" y="228600"/>
            <a:ext cx="7180943" cy="1940957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What personal characteristics could help you get a scholarship?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66800" y="2554662"/>
            <a:ext cx="3505200" cy="762000"/>
            <a:chOff x="1066800" y="2743200"/>
            <a:chExt cx="3505200" cy="762000"/>
          </a:xfrm>
        </p:grpSpPr>
        <p:sp>
          <p:nvSpPr>
            <p:cNvPr id="3" name="Rectangle 2"/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050925" y="3475156"/>
            <a:ext cx="3505200" cy="762000"/>
            <a:chOff x="1066800" y="3648075"/>
            <a:chExt cx="3505200" cy="762000"/>
          </a:xfrm>
        </p:grpSpPr>
        <p:sp>
          <p:nvSpPr>
            <p:cNvPr id="6" name="Rectangle 5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066800" y="4389556"/>
            <a:ext cx="3505200" cy="762000"/>
            <a:chOff x="1066800" y="4572000"/>
            <a:chExt cx="3505200" cy="762000"/>
          </a:xfrm>
        </p:grpSpPr>
        <p:sp>
          <p:nvSpPr>
            <p:cNvPr id="9" name="Rectangle 8"/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24400" y="3484716"/>
            <a:ext cx="3505200" cy="762000"/>
            <a:chOff x="4705350" y="3648075"/>
            <a:chExt cx="3505200" cy="762000"/>
          </a:xfrm>
        </p:grpSpPr>
        <p:sp>
          <p:nvSpPr>
            <p:cNvPr id="15" name="Rectangle 14"/>
            <p:cNvSpPr/>
            <p:nvPr/>
          </p:nvSpPr>
          <p:spPr>
            <a:xfrm>
              <a:off x="470535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000750" y="3724275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6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724400" y="4399116"/>
            <a:ext cx="3505200" cy="762000"/>
            <a:chOff x="4705350" y="4572000"/>
            <a:chExt cx="3505200" cy="762000"/>
          </a:xfrm>
        </p:grpSpPr>
        <p:sp>
          <p:nvSpPr>
            <p:cNvPr id="18" name="Rectangle 17"/>
            <p:cNvSpPr/>
            <p:nvPr/>
          </p:nvSpPr>
          <p:spPr>
            <a:xfrm>
              <a:off x="470535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000750" y="46482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7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066800" y="5303956"/>
            <a:ext cx="3505200" cy="762000"/>
            <a:chOff x="1066800" y="5486400"/>
            <a:chExt cx="3505200" cy="762000"/>
          </a:xfrm>
        </p:grpSpPr>
        <p:sp>
          <p:nvSpPr>
            <p:cNvPr id="21" name="Rectangle 20"/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pic>
        <p:nvPicPr>
          <p:cNvPr id="63" name="Picture 2" descr="E:\Communications\Logos\UCanGo2\UCG2._white_outline.gif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6356547"/>
            <a:ext cx="1676400" cy="52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>
            <a:hlinkClick r:id="rId13" action="ppaction://hlinksldjump"/>
          </p:cNvPr>
          <p:cNvSpPr txBox="1"/>
          <p:nvPr/>
        </p:nvSpPr>
        <p:spPr>
          <a:xfrm>
            <a:off x="4202932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13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1" name="TextBox 40">
            <a:hlinkClick r:id="rId14" action="ppaction://hlinksldjump"/>
          </p:cNvPr>
          <p:cNvSpPr txBox="1"/>
          <p:nvPr/>
        </p:nvSpPr>
        <p:spPr>
          <a:xfrm>
            <a:off x="4462632" y="639471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14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TextBox 41">
            <a:hlinkClick r:id="rId15" action="ppaction://hlinksldjump"/>
          </p:cNvPr>
          <p:cNvSpPr txBox="1"/>
          <p:nvPr/>
        </p:nvSpPr>
        <p:spPr>
          <a:xfrm>
            <a:off x="4725778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15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759278" y="2349965"/>
            <a:ext cx="7772400" cy="403860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7EA0B36-A182-410A-95B6-ECB480F68DC1}"/>
              </a:ext>
            </a:extLst>
          </p:cNvPr>
          <p:cNvGrpSpPr/>
          <p:nvPr/>
        </p:nvGrpSpPr>
        <p:grpSpPr>
          <a:xfrm>
            <a:off x="4724400" y="5319633"/>
            <a:ext cx="3505200" cy="762000"/>
            <a:chOff x="4705350" y="4572000"/>
            <a:chExt cx="3505200" cy="762000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FCE5E8D7-8F25-48BC-89A0-248E24E1CE79}"/>
                </a:ext>
              </a:extLst>
            </p:cNvPr>
            <p:cNvSpPr/>
            <p:nvPr/>
          </p:nvSpPr>
          <p:spPr>
            <a:xfrm>
              <a:off x="470535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7CFE0635-4A98-423C-88F4-A48B901E6C36}"/>
                </a:ext>
              </a:extLst>
            </p:cNvPr>
            <p:cNvSpPr/>
            <p:nvPr/>
          </p:nvSpPr>
          <p:spPr>
            <a:xfrm>
              <a:off x="6000750" y="46482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8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CBC45D5E-77B0-4C10-9043-DF2C091303B6}"/>
              </a:ext>
            </a:extLst>
          </p:cNvPr>
          <p:cNvSpPr txBox="1"/>
          <p:nvPr/>
        </p:nvSpPr>
        <p:spPr>
          <a:xfrm>
            <a:off x="7682841" y="2789707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 Black" panose="020B0A04020102020204" pitchFamily="34" charset="0"/>
              </a:rPr>
              <a:t>10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724400" y="2582201"/>
            <a:ext cx="3505200" cy="762000"/>
            <a:chOff x="4733925" y="2743200"/>
            <a:chExt cx="3505200" cy="762000"/>
          </a:xfrm>
        </p:grpSpPr>
        <p:sp>
          <p:nvSpPr>
            <p:cNvPr id="12" name="Rectangle 11"/>
            <p:cNvSpPr/>
            <p:nvPr/>
          </p:nvSpPr>
          <p:spPr>
            <a:xfrm>
              <a:off x="4733925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600075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2176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val 38"/>
          <p:cNvSpPr/>
          <p:nvPr/>
        </p:nvSpPr>
        <p:spPr>
          <a:xfrm>
            <a:off x="-152400" y="-990600"/>
            <a:ext cx="10058400" cy="89154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-571500" y="-250212"/>
            <a:ext cx="10477500" cy="7870211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hlinkClick r:id="rId3"/>
          </p:cNvPr>
          <p:cNvSpPr/>
          <p:nvPr/>
        </p:nvSpPr>
        <p:spPr>
          <a:xfrm>
            <a:off x="1066800" y="23622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>
                <a:latin typeface="Arial Black" panose="020B0A04020102020204" pitchFamily="34" charset="0"/>
              </a:rPr>
              <a:t>*Google               30</a:t>
            </a:r>
          </a:p>
        </p:txBody>
      </p:sp>
      <p:sp>
        <p:nvSpPr>
          <p:cNvPr id="30" name="Rectangle 29">
            <a:hlinkClick r:id="rId4"/>
          </p:cNvPr>
          <p:cNvSpPr/>
          <p:nvPr/>
        </p:nvSpPr>
        <p:spPr>
          <a:xfrm>
            <a:off x="1066800" y="32670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>
                <a:latin typeface="Arial Black" panose="020B0A04020102020204" pitchFamily="34" charset="0"/>
              </a:rPr>
              <a:t>*Microsoft           20</a:t>
            </a:r>
          </a:p>
        </p:txBody>
      </p:sp>
      <p:sp>
        <p:nvSpPr>
          <p:cNvPr id="31" name="Rectangle 30">
            <a:hlinkClick r:id="rId5"/>
          </p:cNvPr>
          <p:cNvSpPr/>
          <p:nvPr/>
        </p:nvSpPr>
        <p:spPr>
          <a:xfrm>
            <a:off x="1066800" y="41910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>
                <a:latin typeface="Arial Black" panose="020B0A04020102020204" pitchFamily="34" charset="0"/>
              </a:rPr>
              <a:t>*Dell                    20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725778" y="41910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>
                <a:latin typeface="Arial Black" panose="020B0A04020102020204" pitchFamily="34" charset="0"/>
              </a:rPr>
              <a:t>Starbucks</a:t>
            </a:r>
          </a:p>
        </p:txBody>
      </p:sp>
      <p:sp>
        <p:nvSpPr>
          <p:cNvPr id="33" name="Rectangle 32">
            <a:hlinkClick r:id="rId6"/>
          </p:cNvPr>
          <p:cNvSpPr/>
          <p:nvPr/>
        </p:nvSpPr>
        <p:spPr>
          <a:xfrm>
            <a:off x="4724056" y="23622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>
                <a:latin typeface="Arial Black" panose="020B0A04020102020204" pitchFamily="34" charset="0"/>
              </a:rPr>
              <a:t>*Dr. Pepper          10</a:t>
            </a:r>
          </a:p>
        </p:txBody>
      </p:sp>
      <p:sp>
        <p:nvSpPr>
          <p:cNvPr id="34" name="Rectangle 33">
            <a:hlinkClick r:id="rId7"/>
          </p:cNvPr>
          <p:cNvSpPr/>
          <p:nvPr/>
        </p:nvSpPr>
        <p:spPr>
          <a:xfrm>
            <a:off x="4725778" y="325755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>
                <a:latin typeface="Arial Black" panose="020B0A04020102020204" pitchFamily="34" charset="0"/>
              </a:rPr>
              <a:t>*Toyota               10</a:t>
            </a:r>
          </a:p>
        </p:txBody>
      </p:sp>
      <p:sp>
        <p:nvSpPr>
          <p:cNvPr id="35" name="Rectangle 34">
            <a:hlinkClick r:id="rId8"/>
          </p:cNvPr>
          <p:cNvSpPr/>
          <p:nvPr/>
        </p:nvSpPr>
        <p:spPr>
          <a:xfrm>
            <a:off x="1066800" y="51054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>
                <a:latin typeface="Arial Black" panose="020B0A04020102020204" pitchFamily="34" charset="0"/>
              </a:rPr>
              <a:t>*Walmart            10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705350" y="51054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29607" y="403642"/>
            <a:ext cx="7180943" cy="1293971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latin typeface="Arial Black" panose="020B0A04020102020204" pitchFamily="34" charset="0"/>
              </a:rPr>
              <a:t>Name a large company that sponsors a scholarship.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43232" y="2340429"/>
            <a:ext cx="3505200" cy="762000"/>
            <a:chOff x="1066800" y="2743200"/>
            <a:chExt cx="3505200" cy="762000"/>
          </a:xfrm>
        </p:grpSpPr>
        <p:sp>
          <p:nvSpPr>
            <p:cNvPr id="3" name="Rectangle 2"/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043232" y="3245304"/>
            <a:ext cx="3505200" cy="762000"/>
            <a:chOff x="1066800" y="3648075"/>
            <a:chExt cx="3505200" cy="762000"/>
          </a:xfrm>
        </p:grpSpPr>
        <p:sp>
          <p:nvSpPr>
            <p:cNvPr id="6" name="Rectangle 5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043232" y="4166259"/>
            <a:ext cx="3505200" cy="762000"/>
            <a:chOff x="1066800" y="4572000"/>
            <a:chExt cx="3505200" cy="762000"/>
          </a:xfrm>
        </p:grpSpPr>
        <p:sp>
          <p:nvSpPr>
            <p:cNvPr id="9" name="Rectangle 8"/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4702210" y="41910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4724056" y="2349440"/>
            <a:ext cx="3505200" cy="762000"/>
            <a:chOff x="4705350" y="3648075"/>
            <a:chExt cx="3505200" cy="762000"/>
          </a:xfrm>
        </p:grpSpPr>
        <p:sp>
          <p:nvSpPr>
            <p:cNvPr id="15" name="Rectangle 14"/>
            <p:cNvSpPr/>
            <p:nvPr/>
          </p:nvSpPr>
          <p:spPr>
            <a:xfrm>
              <a:off x="470535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000750" y="3724275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5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724056" y="3254829"/>
            <a:ext cx="3505200" cy="762000"/>
            <a:chOff x="4705350" y="4572000"/>
            <a:chExt cx="3505200" cy="762000"/>
          </a:xfrm>
        </p:grpSpPr>
        <p:sp>
          <p:nvSpPr>
            <p:cNvPr id="18" name="Rectangle 17"/>
            <p:cNvSpPr/>
            <p:nvPr/>
          </p:nvSpPr>
          <p:spPr>
            <a:xfrm>
              <a:off x="470535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000750" y="46482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6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043232" y="5083629"/>
            <a:ext cx="3505200" cy="762000"/>
            <a:chOff x="1066800" y="5486400"/>
            <a:chExt cx="3505200" cy="762000"/>
          </a:xfrm>
        </p:grpSpPr>
        <p:sp>
          <p:nvSpPr>
            <p:cNvPr id="21" name="Rectangle 20"/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sp>
        <p:nvSpPr>
          <p:cNvPr id="24" name="Rectangle 23"/>
          <p:cNvSpPr/>
          <p:nvPr/>
        </p:nvSpPr>
        <p:spPr>
          <a:xfrm>
            <a:off x="4705350" y="51054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2" descr="E:\Communications\Logos\UCanGo2\UCG2._white_outline.gif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6356547"/>
            <a:ext cx="1676400" cy="52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>
            <a:hlinkClick r:id="rId11" action="ppaction://hlinksldjump"/>
          </p:cNvPr>
          <p:cNvSpPr txBox="1"/>
          <p:nvPr/>
        </p:nvSpPr>
        <p:spPr>
          <a:xfrm>
            <a:off x="4202932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11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TextBox 41">
            <a:hlinkClick r:id="rId12" action="ppaction://hlinksldjump"/>
          </p:cNvPr>
          <p:cNvSpPr txBox="1"/>
          <p:nvPr/>
        </p:nvSpPr>
        <p:spPr>
          <a:xfrm>
            <a:off x="4462632" y="639471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12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TextBox 42">
            <a:hlinkClick r:id="rId13" action="ppaction://hlinksldjump"/>
          </p:cNvPr>
          <p:cNvSpPr txBox="1"/>
          <p:nvPr/>
        </p:nvSpPr>
        <p:spPr>
          <a:xfrm>
            <a:off x="4725778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13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762000" y="2108200"/>
            <a:ext cx="7772400" cy="403860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00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/>
          <p:cNvSpPr/>
          <p:nvPr/>
        </p:nvSpPr>
        <p:spPr>
          <a:xfrm>
            <a:off x="-152400" y="-990600"/>
            <a:ext cx="10058400" cy="89154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-571500" y="-250212"/>
            <a:ext cx="10477500" cy="7870211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hlinkClick r:id="rId3"/>
          </p:cNvPr>
          <p:cNvSpPr/>
          <p:nvPr/>
        </p:nvSpPr>
        <p:spPr>
          <a:xfrm>
            <a:off x="1066800" y="22860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>
                <a:latin typeface="Arial Black" panose="020B0A04020102020204" pitchFamily="34" charset="0"/>
              </a:rPr>
              <a:t>*Jay-Z                    20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30" name="Rectangle 29">
            <a:hlinkClick r:id="rId4"/>
          </p:cNvPr>
          <p:cNvSpPr/>
          <p:nvPr/>
        </p:nvSpPr>
        <p:spPr>
          <a:xfrm>
            <a:off x="1066800" y="31908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>
                <a:latin typeface="Arial Black" panose="020B0A04020102020204" pitchFamily="34" charset="0"/>
              </a:rPr>
              <a:t>*Derek Jeter          20</a:t>
            </a:r>
          </a:p>
        </p:txBody>
      </p:sp>
      <p:sp>
        <p:nvSpPr>
          <p:cNvPr id="31" name="Rectangle 30">
            <a:hlinkClick r:id="rId5"/>
          </p:cNvPr>
          <p:cNvSpPr/>
          <p:nvPr/>
        </p:nvSpPr>
        <p:spPr>
          <a:xfrm>
            <a:off x="1066800" y="41148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latin typeface="Arial Black" panose="020B0A04020102020204" pitchFamily="34" charset="0"/>
              </a:rPr>
              <a:t>*Tiger Woods         10</a:t>
            </a:r>
          </a:p>
        </p:txBody>
      </p:sp>
      <p:sp>
        <p:nvSpPr>
          <p:cNvPr id="32" name="Rectangle 31">
            <a:hlinkClick r:id="rId6"/>
          </p:cNvPr>
          <p:cNvSpPr/>
          <p:nvPr/>
        </p:nvSpPr>
        <p:spPr>
          <a:xfrm>
            <a:off x="4708525" y="22860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>
                <a:latin typeface="Arial Black" panose="020B0A04020102020204" pitchFamily="34" charset="0"/>
              </a:rPr>
              <a:t>*David Letterman  10</a:t>
            </a:r>
          </a:p>
        </p:txBody>
      </p:sp>
      <p:sp>
        <p:nvSpPr>
          <p:cNvPr id="33" name="Rectangle 32">
            <a:hlinkClick r:id="rId7"/>
          </p:cNvPr>
          <p:cNvSpPr/>
          <p:nvPr/>
        </p:nvSpPr>
        <p:spPr>
          <a:xfrm>
            <a:off x="4705350" y="31908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>
                <a:latin typeface="Arial Black" panose="020B0A04020102020204" pitchFamily="34" charset="0"/>
              </a:rPr>
              <a:t>*will.i.am                10</a:t>
            </a:r>
          </a:p>
        </p:txBody>
      </p:sp>
      <p:sp>
        <p:nvSpPr>
          <p:cNvPr id="34" name="Rectangle 33">
            <a:hlinkClick r:id="rId8"/>
          </p:cNvPr>
          <p:cNvSpPr/>
          <p:nvPr/>
        </p:nvSpPr>
        <p:spPr>
          <a:xfrm>
            <a:off x="4705350" y="41148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>
                <a:latin typeface="Arial Black" panose="020B0A04020102020204" pitchFamily="34" charset="0"/>
              </a:rPr>
              <a:t>*John Lennon         10</a:t>
            </a:r>
          </a:p>
        </p:txBody>
      </p:sp>
      <p:sp>
        <p:nvSpPr>
          <p:cNvPr id="35" name="Rectangle 34">
            <a:hlinkClick r:id="rId9"/>
          </p:cNvPr>
          <p:cNvSpPr/>
          <p:nvPr/>
        </p:nvSpPr>
        <p:spPr>
          <a:xfrm>
            <a:off x="1066800" y="50292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latin typeface="Arial Black" panose="020B0A04020102020204" pitchFamily="34" charset="0"/>
              </a:rPr>
              <a:t>*Katie Holmes       10</a:t>
            </a:r>
          </a:p>
        </p:txBody>
      </p:sp>
      <p:sp>
        <p:nvSpPr>
          <p:cNvPr id="36" name="Rectangle 35">
            <a:hlinkClick r:id="rId10"/>
          </p:cNvPr>
          <p:cNvSpPr/>
          <p:nvPr/>
        </p:nvSpPr>
        <p:spPr>
          <a:xfrm>
            <a:off x="4705350" y="50292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latin typeface="Arial Black" panose="020B0A04020102020204" pitchFamily="34" charset="0"/>
              </a:rPr>
              <a:t>*LeBron James      10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29607" y="403642"/>
            <a:ext cx="7180943" cy="1328023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Name a celebrity who sponsors a scholarship.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61013" y="2286000"/>
            <a:ext cx="3505200" cy="762000"/>
            <a:chOff x="1066800" y="2743200"/>
            <a:chExt cx="3505200" cy="762000"/>
          </a:xfrm>
        </p:grpSpPr>
        <p:sp>
          <p:nvSpPr>
            <p:cNvPr id="3" name="Rectangle 2"/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061013" y="3189514"/>
            <a:ext cx="3505200" cy="762000"/>
            <a:chOff x="1066800" y="3648075"/>
            <a:chExt cx="3505200" cy="762000"/>
          </a:xfrm>
        </p:grpSpPr>
        <p:sp>
          <p:nvSpPr>
            <p:cNvPr id="6" name="Rectangle 5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061013" y="4103914"/>
            <a:ext cx="3505200" cy="762000"/>
            <a:chOff x="1066800" y="4572000"/>
            <a:chExt cx="3505200" cy="762000"/>
          </a:xfrm>
        </p:grpSpPr>
        <p:sp>
          <p:nvSpPr>
            <p:cNvPr id="9" name="Rectangle 8"/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718613" y="2286000"/>
            <a:ext cx="3505200" cy="762000"/>
            <a:chOff x="4733925" y="2743200"/>
            <a:chExt cx="3505200" cy="762000"/>
          </a:xfrm>
        </p:grpSpPr>
        <p:sp>
          <p:nvSpPr>
            <p:cNvPr id="12" name="Rectangle 11"/>
            <p:cNvSpPr/>
            <p:nvPr/>
          </p:nvSpPr>
          <p:spPr>
            <a:xfrm>
              <a:off x="4733925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600075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5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05350" y="3189390"/>
            <a:ext cx="3505200" cy="762000"/>
            <a:chOff x="4705350" y="3648075"/>
            <a:chExt cx="3505200" cy="762000"/>
          </a:xfrm>
        </p:grpSpPr>
        <p:sp>
          <p:nvSpPr>
            <p:cNvPr id="15" name="Rectangle 14"/>
            <p:cNvSpPr/>
            <p:nvPr/>
          </p:nvSpPr>
          <p:spPr>
            <a:xfrm>
              <a:off x="470535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000750" y="3724275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6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061013" y="5018314"/>
            <a:ext cx="3505200" cy="762000"/>
            <a:chOff x="1066800" y="5486400"/>
            <a:chExt cx="3505200" cy="762000"/>
          </a:xfrm>
        </p:grpSpPr>
        <p:sp>
          <p:nvSpPr>
            <p:cNvPr id="21" name="Rectangle 20"/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pic>
        <p:nvPicPr>
          <p:cNvPr id="41" name="Picture 2" descr="E:\Communications\Logos\UCanGo2\UCG2._white_outline.gif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6356547"/>
            <a:ext cx="1676400" cy="52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>
            <a:hlinkClick r:id="rId13" action="ppaction://hlinksldjump"/>
          </p:cNvPr>
          <p:cNvSpPr txBox="1"/>
          <p:nvPr/>
        </p:nvSpPr>
        <p:spPr>
          <a:xfrm>
            <a:off x="4202932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13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TextBox 41">
            <a:hlinkClick r:id="rId11" action="ppaction://hlinksldjump"/>
          </p:cNvPr>
          <p:cNvSpPr txBox="1"/>
          <p:nvPr/>
        </p:nvSpPr>
        <p:spPr>
          <a:xfrm>
            <a:off x="4462632" y="639471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11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TextBox 42">
            <a:hlinkClick r:id="rId14" action="ppaction://hlinksldjump"/>
          </p:cNvPr>
          <p:cNvSpPr txBox="1"/>
          <p:nvPr/>
        </p:nvSpPr>
        <p:spPr>
          <a:xfrm>
            <a:off x="4725778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14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705350" y="4103790"/>
            <a:ext cx="3505200" cy="762000"/>
            <a:chOff x="4705350" y="4572000"/>
            <a:chExt cx="3505200" cy="762000"/>
          </a:xfrm>
        </p:grpSpPr>
        <p:sp>
          <p:nvSpPr>
            <p:cNvPr id="18" name="Rectangle 17"/>
            <p:cNvSpPr/>
            <p:nvPr/>
          </p:nvSpPr>
          <p:spPr>
            <a:xfrm>
              <a:off x="470535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6000750" y="46482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7</a:t>
              </a:r>
            </a:p>
          </p:txBody>
        </p:sp>
      </p:grpSp>
      <p:sp>
        <p:nvSpPr>
          <p:cNvPr id="39" name="Rounded Rectangle 38"/>
          <p:cNvSpPr/>
          <p:nvPr/>
        </p:nvSpPr>
        <p:spPr>
          <a:xfrm>
            <a:off x="754278" y="2006600"/>
            <a:ext cx="7772400" cy="403860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3A59BE8B-D222-40C9-BEEF-DF772A2EF9CE}"/>
              </a:ext>
            </a:extLst>
          </p:cNvPr>
          <p:cNvGrpSpPr/>
          <p:nvPr/>
        </p:nvGrpSpPr>
        <p:grpSpPr>
          <a:xfrm>
            <a:off x="4705350" y="5008594"/>
            <a:ext cx="3505200" cy="762000"/>
            <a:chOff x="4705350" y="4572000"/>
            <a:chExt cx="3505200" cy="762000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D06C1FFA-4EE8-42FC-B7C1-383F47B76DC9}"/>
                </a:ext>
              </a:extLst>
            </p:cNvPr>
            <p:cNvSpPr/>
            <p:nvPr/>
          </p:nvSpPr>
          <p:spPr>
            <a:xfrm>
              <a:off x="470535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0AEC2469-E27A-4892-AD1F-74AFEFC30E2A}"/>
                </a:ext>
              </a:extLst>
            </p:cNvPr>
            <p:cNvSpPr/>
            <p:nvPr/>
          </p:nvSpPr>
          <p:spPr>
            <a:xfrm>
              <a:off x="6000750" y="46482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177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/>
          <p:cNvSpPr/>
          <p:nvPr/>
        </p:nvSpPr>
        <p:spPr>
          <a:xfrm>
            <a:off x="-152400" y="-990600"/>
            <a:ext cx="10058400" cy="89154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-571500" y="-250212"/>
            <a:ext cx="10477500" cy="7870211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00743" y="516096"/>
            <a:ext cx="8189685" cy="1430179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Arial Black" panose="020B0A04020102020204" pitchFamily="34" charset="0"/>
              </a:rPr>
              <a:t>Check out these websites to locate scholarships. Remember, you can start applying for scholarships in middle school.</a:t>
            </a:r>
          </a:p>
        </p:txBody>
      </p:sp>
      <p:pic>
        <p:nvPicPr>
          <p:cNvPr id="41" name="Picture 2" descr="E:\Communications\Logos\UCanGo2\UCG2._white_outline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6356547"/>
            <a:ext cx="1676400" cy="52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Box 41">
            <a:hlinkClick r:id="rId5" action="ppaction://hlinksldjump"/>
          </p:cNvPr>
          <p:cNvSpPr txBox="1"/>
          <p:nvPr/>
        </p:nvSpPr>
        <p:spPr>
          <a:xfrm>
            <a:off x="4202932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5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TextBox 42">
            <a:hlinkClick r:id="rId6" action="ppaction://hlinksldjump"/>
          </p:cNvPr>
          <p:cNvSpPr txBox="1"/>
          <p:nvPr/>
        </p:nvSpPr>
        <p:spPr>
          <a:xfrm>
            <a:off x="4462632" y="639471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6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TextBox 43">
            <a:hlinkClick r:id="rId7" action="ppaction://hlinksldjump"/>
          </p:cNvPr>
          <p:cNvSpPr txBox="1"/>
          <p:nvPr/>
        </p:nvSpPr>
        <p:spPr>
          <a:xfrm>
            <a:off x="4725778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7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759278" y="2108200"/>
            <a:ext cx="7772400" cy="403860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00BB1EC-90ED-40D4-AB99-9670392D8E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626012"/>
              </p:ext>
            </p:extLst>
          </p:nvPr>
        </p:nvGraphicFramePr>
        <p:xfrm>
          <a:off x="1295400" y="2514599"/>
          <a:ext cx="6705600" cy="3352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3296781682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1434612897"/>
                    </a:ext>
                  </a:extLst>
                </a:gridCol>
              </a:tblGrid>
              <a:tr h="670560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</a:rPr>
                        <a:t>Scholarships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9830980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*UCanGo2.org 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*Scholarships.com 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616913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*OKcollegestart.org 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*BigFuture.org 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901658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*Fastweb.com 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*Niche.com 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449384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*Unigo.com 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*CollegeWeekLive.com</a:t>
                      </a:r>
                      <a:endParaRPr lang="en-US" sz="1800" b="1" u="sng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300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668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" action="ppaction://hlinkshowjump?jump=previousslide"/>
          </p:cNvPr>
          <p:cNvSpPr/>
          <p:nvPr/>
        </p:nvSpPr>
        <p:spPr>
          <a:xfrm>
            <a:off x="2467491" y="-1447800"/>
            <a:ext cx="4093091" cy="92486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95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endParaRPr lang="en-US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Action Button: Custom 3">
            <a:hlinkClick r:id="" action="ppaction://hlinkshowjump?jump=lastslideviewed" highlightClick="1"/>
          </p:cNvPr>
          <p:cNvSpPr/>
          <p:nvPr/>
        </p:nvSpPr>
        <p:spPr>
          <a:xfrm>
            <a:off x="-152400" y="-152400"/>
            <a:ext cx="9448800" cy="72390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62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-1400086"/>
            <a:ext cx="4093091" cy="92486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95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endParaRPr lang="en-US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24922" y="-1400086"/>
            <a:ext cx="4093091" cy="92486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95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endParaRPr lang="en-US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Action Button: Custom 1">
            <a:hlinkClick r:id="" action="ppaction://hlinkshowjump?jump=lastslideviewed" highlightClick="1"/>
          </p:cNvPr>
          <p:cNvSpPr/>
          <p:nvPr/>
        </p:nvSpPr>
        <p:spPr>
          <a:xfrm>
            <a:off x="-76200" y="-76200"/>
            <a:ext cx="9296400" cy="70104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57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81000" y="-609600"/>
            <a:ext cx="4093091" cy="77251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endParaRPr lang="en-US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34771" y="-609600"/>
            <a:ext cx="4093091" cy="77251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endParaRPr lang="en-US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55709" y="-609600"/>
            <a:ext cx="4093091" cy="77251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endParaRPr lang="en-US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Action Button: Custom 5">
            <a:hlinkClick r:id="" action="ppaction://hlinkshowjump?jump=lastslideviewed" highlightClick="1"/>
          </p:cNvPr>
          <p:cNvSpPr/>
          <p:nvPr/>
        </p:nvSpPr>
        <p:spPr>
          <a:xfrm>
            <a:off x="-76200" y="-76200"/>
            <a:ext cx="9296400" cy="70104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8072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E:\Communications\Logos\UCanGo2\UCG2._white_outline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6356547"/>
            <a:ext cx="1676400" cy="52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2" name="Group 76"/>
          <p:cNvGrpSpPr/>
          <p:nvPr/>
        </p:nvGrpSpPr>
        <p:grpSpPr>
          <a:xfrm>
            <a:off x="1314083" y="1371600"/>
            <a:ext cx="7362497" cy="3231931"/>
            <a:chOff x="890752" y="1813035"/>
            <a:chExt cx="7362497" cy="3231931"/>
          </a:xfrm>
          <a:scene3d>
            <a:camera prst="perspectiveRight"/>
            <a:lightRig rig="threePt" dir="t"/>
          </a:scene3d>
        </p:grpSpPr>
        <p:sp>
          <p:nvSpPr>
            <p:cNvPr id="43" name="Rounded Rectangle 42"/>
            <p:cNvSpPr/>
            <p:nvPr/>
          </p:nvSpPr>
          <p:spPr>
            <a:xfrm>
              <a:off x="1044802" y="1992332"/>
              <a:ext cx="7014066" cy="2849464"/>
            </a:xfrm>
            <a:prstGeom prst="roundRect">
              <a:avLst>
                <a:gd name="adj" fmla="val 8310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sz="5000" b="1" kern="1200" dirty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Franklin Gothic Medium" pitchFamily="34" charset="0"/>
                <a:ea typeface="+mn-ea"/>
                <a:cs typeface="+mn-cs"/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1034231" y="2280722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ounded Rectangle 46"/>
            <p:cNvSpPr/>
            <p:nvPr/>
          </p:nvSpPr>
          <p:spPr>
            <a:xfrm>
              <a:off x="890752" y="1813035"/>
              <a:ext cx="7362497" cy="3231931"/>
            </a:xfrm>
            <a:prstGeom prst="roundRect">
              <a:avLst>
                <a:gd name="adj" fmla="val 8932"/>
              </a:avLst>
            </a:prstGeom>
            <a:noFill/>
            <a:ln w="127000" cap="rnd" cmpd="sng">
              <a:solidFill>
                <a:schemeClr val="bg1"/>
              </a:solidFill>
              <a:prstDash val="sysDot"/>
            </a:ln>
            <a:effectLst>
              <a:glow rad="139700">
                <a:srgbClr val="FFC0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kern="1200" dirty="0">
                <a:solidFill>
                  <a:prstClr val="white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1034231" y="2602455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034231" y="2924188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034231" y="3245921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1034231" y="3567654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034231" y="3889387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1034231" y="4211120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034231" y="4532853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1064967" y="2003100"/>
              <a:ext cx="7014066" cy="28494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>
                <a:lnSpc>
                  <a:spcPts val="5300"/>
                </a:lnSpc>
              </a:pPr>
              <a:endParaRPr lang="en-US" sz="5000" b="1" kern="1200" dirty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Franklin Gothic Medium" pitchFamily="34" charset="0"/>
                <a:ea typeface="+mn-ea"/>
                <a:cs typeface="+mn-cs"/>
              </a:endParaRPr>
            </a:p>
          </p:txBody>
        </p:sp>
      </p:grpSp>
      <p:pic>
        <p:nvPicPr>
          <p:cNvPr id="56" name="Picture 2" descr="E:\Communications\Logos\UCanGo2\UCG2._white_outline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133" y="1387365"/>
            <a:ext cx="6241946" cy="196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Rectangle 56"/>
          <p:cNvSpPr/>
          <p:nvPr/>
        </p:nvSpPr>
        <p:spPr>
          <a:xfrm>
            <a:off x="2039448" y="3216165"/>
            <a:ext cx="5377178" cy="7720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5300"/>
              </a:lnSpc>
            </a:pPr>
            <a:r>
              <a:rPr lang="en-US" sz="5000" b="1" dirty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chemeClr val="tx1"/>
                    </a:gs>
                  </a:gsLst>
                  <a:lin ang="5400000"/>
                </a:gra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Franklin Gothic Medium" pitchFamily="34" charset="0"/>
              </a:rPr>
              <a:t>Thanks for playing!</a:t>
            </a:r>
            <a:endParaRPr lang="en-US" sz="5000" b="1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</a:gsLst>
                <a:lin ang="5400000"/>
              </a:gra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369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Oval 49"/>
          <p:cNvSpPr/>
          <p:nvPr/>
        </p:nvSpPr>
        <p:spPr>
          <a:xfrm>
            <a:off x="-152400" y="-990600"/>
            <a:ext cx="10058400" cy="89154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-571500" y="-250212"/>
            <a:ext cx="10477500" cy="7870211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76325" y="457200"/>
            <a:ext cx="7143749" cy="715089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Attention!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08301" y="1635184"/>
            <a:ext cx="7079795" cy="4613216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  <a:p>
            <a:pPr algn="ctr"/>
            <a:endParaRPr lang="en-US" sz="2400" dirty="0">
              <a:latin typeface="Arial Black" panose="020B0A04020102020204" pitchFamily="34" charset="0"/>
            </a:endParaRPr>
          </a:p>
          <a:p>
            <a:pPr algn="ctr"/>
            <a:endParaRPr lang="en-US" sz="2200" dirty="0">
              <a:latin typeface="Arial Black" panose="020B0A04020102020204" pitchFamily="34" charset="0"/>
            </a:endParaRPr>
          </a:p>
          <a:p>
            <a:pPr algn="ctr"/>
            <a:r>
              <a:rPr lang="en-US" sz="2200" dirty="0">
                <a:latin typeface="Arial Black" panose="020B0A04020102020204" pitchFamily="34" charset="0"/>
              </a:rPr>
              <a:t>Browsing UCanGo2’s “</a:t>
            </a:r>
            <a:r>
              <a:rPr lang="en-US" sz="2200" dirty="0">
                <a:solidFill>
                  <a:schemeClr val="accent6"/>
                </a:solidFill>
                <a:latin typeface="Arial Black" panose="020B0A040201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Perfect 10 Study Habits</a:t>
            </a:r>
            <a:r>
              <a:rPr lang="en-US" sz="2200" dirty="0">
                <a:solidFill>
                  <a:schemeClr val="bg1"/>
                </a:solidFill>
                <a:latin typeface="Arial Black" panose="020B0A04020102020204" pitchFamily="34" charset="0"/>
              </a:rPr>
              <a:t>”</a:t>
            </a:r>
            <a:r>
              <a:rPr lang="en-US" sz="2200" dirty="0">
                <a:solidFill>
                  <a:schemeClr val="accent6"/>
                </a:solidFill>
                <a:latin typeface="Arial Black" panose="020B0A04020102020204" pitchFamily="34" charset="0"/>
              </a:rPr>
              <a:t> </a:t>
            </a:r>
            <a:r>
              <a:rPr lang="en-US" sz="2200" dirty="0">
                <a:solidFill>
                  <a:schemeClr val="bg1"/>
                </a:solidFill>
                <a:latin typeface="Arial Black" panose="020B0A04020102020204" pitchFamily="34" charset="0"/>
              </a:rPr>
              <a:t>and the “</a:t>
            </a:r>
            <a:r>
              <a:rPr lang="en-US" sz="2200" dirty="0">
                <a:solidFill>
                  <a:schemeClr val="accent6"/>
                </a:solidFill>
                <a:latin typeface="Arial Black" panose="020B0A040201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Prepare</a:t>
            </a:r>
            <a:r>
              <a:rPr lang="en-US" sz="2200" dirty="0">
                <a:solidFill>
                  <a:schemeClr val="bg1"/>
                </a:solidFill>
                <a:latin typeface="Arial Black" panose="020B0A04020102020204" pitchFamily="34" charset="0"/>
              </a:rPr>
              <a:t>” tab for Middle School Students </a:t>
            </a:r>
            <a:r>
              <a:rPr lang="en-US" sz="2200" dirty="0">
                <a:latin typeface="Arial Black" panose="020B0A04020102020204" pitchFamily="34" charset="0"/>
              </a:rPr>
              <a:t>before starting this game could help with answering the upcoming questions. Find these resources on </a:t>
            </a:r>
            <a:r>
              <a:rPr lang="en-US" sz="2200" dirty="0">
                <a:solidFill>
                  <a:schemeClr val="accent6"/>
                </a:solidFill>
                <a:latin typeface="Arial Black" panose="020B0A040201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UCanGo2.org </a:t>
            </a:r>
            <a:r>
              <a:rPr lang="en-US" sz="2200" dirty="0">
                <a:latin typeface="Arial Black" panose="020B0A04020102020204" pitchFamily="34" charset="0"/>
              </a:rPr>
              <a:t>in the Publications section.</a:t>
            </a:r>
          </a:p>
          <a:p>
            <a:pPr algn="ctr"/>
            <a:endParaRPr lang="en-US" sz="2200" dirty="0">
              <a:latin typeface="Arial Black" panose="020B0A04020102020204" pitchFamily="34" charset="0"/>
            </a:endParaRPr>
          </a:p>
          <a:p>
            <a:pPr algn="ctr"/>
            <a:r>
              <a:rPr lang="en-US" sz="2200" dirty="0">
                <a:latin typeface="Arial Black" panose="020B0A04020102020204" pitchFamily="34" charset="0"/>
              </a:rPr>
              <a:t>There are links to websites embedded in this presentation. An asterisk (*) indicates a link</a:t>
            </a:r>
            <a:r>
              <a:rPr lang="en-US" sz="2400" dirty="0">
                <a:latin typeface="Arial Black" panose="020B0A04020102020204" pitchFamily="34" charset="0"/>
              </a:rPr>
              <a:t>. 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sz="2400" dirty="0">
                <a:latin typeface="Arial Black" panose="020B0A04020102020204" pitchFamily="34" charset="0"/>
              </a:rPr>
              <a:t>Have fun! </a:t>
            </a:r>
          </a:p>
          <a:p>
            <a:pPr algn="ctr"/>
            <a:endParaRPr lang="en-US" dirty="0"/>
          </a:p>
          <a:p>
            <a:pPr algn="ctr"/>
            <a:endParaRPr lang="en-US" sz="2400" dirty="0">
              <a:latin typeface="Arial Black" panose="020B0A04020102020204" pitchFamily="34" charset="0"/>
            </a:endParaRPr>
          </a:p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pic>
        <p:nvPicPr>
          <p:cNvPr id="41" name="Picture 2" descr="E:\Communications\Logos\UCanGo2\UCG2._white_outline.gif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6356547"/>
            <a:ext cx="1676400" cy="52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>
            <a:hlinkClick r:id="rId8" action="ppaction://hlinksldjump"/>
          </p:cNvPr>
          <p:cNvSpPr txBox="1"/>
          <p:nvPr/>
        </p:nvSpPr>
        <p:spPr>
          <a:xfrm>
            <a:off x="4202932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8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TextBox 43">
            <a:hlinkClick r:id="rId9" action="ppaction://hlinksldjump"/>
          </p:cNvPr>
          <p:cNvSpPr txBox="1"/>
          <p:nvPr/>
        </p:nvSpPr>
        <p:spPr>
          <a:xfrm>
            <a:off x="4462632" y="639471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9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6" name="TextBox 45">
            <a:hlinkClick r:id="rId10" action="ppaction://hlinksldjump"/>
          </p:cNvPr>
          <p:cNvSpPr txBox="1"/>
          <p:nvPr/>
        </p:nvSpPr>
        <p:spPr>
          <a:xfrm>
            <a:off x="4725778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10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728878" y="1371600"/>
            <a:ext cx="7772400" cy="487680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5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/>
          <p:cNvSpPr/>
          <p:nvPr/>
        </p:nvSpPr>
        <p:spPr>
          <a:xfrm>
            <a:off x="-152400" y="-990600"/>
            <a:ext cx="10058400" cy="89154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-571500" y="-250212"/>
            <a:ext cx="10477500" cy="7870211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hlinkClick r:id="rId3"/>
          </p:cNvPr>
          <p:cNvSpPr/>
          <p:nvPr/>
        </p:nvSpPr>
        <p:spPr>
          <a:xfrm>
            <a:off x="1066800" y="23368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*Make good grades             20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066800" y="32416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Develop good study habits 20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066800" y="41656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Create goals                        10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708525" y="23368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Join a school club               10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705350" y="32416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Search for scholarships      10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705350" y="41656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Apply for Oklahoma’s Promise                       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066800" y="50800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Talk to your counselor        10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705350" y="50800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Visit a college campus       10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29607" y="403642"/>
            <a:ext cx="7180943" cy="1328023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How can you prepare for college now?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67331" y="2336800"/>
            <a:ext cx="3505200" cy="762000"/>
            <a:chOff x="1066800" y="2743200"/>
            <a:chExt cx="3505200" cy="762000"/>
          </a:xfrm>
        </p:grpSpPr>
        <p:sp>
          <p:nvSpPr>
            <p:cNvPr id="3" name="Rectangle 2"/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Oval 3"/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060813" y="3248909"/>
            <a:ext cx="3505200" cy="762000"/>
            <a:chOff x="1066800" y="3648075"/>
            <a:chExt cx="3505200" cy="762000"/>
          </a:xfrm>
        </p:grpSpPr>
        <p:sp>
          <p:nvSpPr>
            <p:cNvPr id="6" name="Rectangle 5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060813" y="4165600"/>
            <a:ext cx="3505200" cy="762000"/>
            <a:chOff x="1066800" y="4572000"/>
            <a:chExt cx="3505200" cy="762000"/>
          </a:xfrm>
        </p:grpSpPr>
        <p:sp>
          <p:nvSpPr>
            <p:cNvPr id="9" name="Rectangle 8"/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699363" y="2346388"/>
            <a:ext cx="3505200" cy="762000"/>
            <a:chOff x="4733925" y="2743200"/>
            <a:chExt cx="3505200" cy="762000"/>
          </a:xfrm>
        </p:grpSpPr>
        <p:sp>
          <p:nvSpPr>
            <p:cNvPr id="12" name="Rectangle 11"/>
            <p:cNvSpPr/>
            <p:nvPr/>
          </p:nvSpPr>
          <p:spPr>
            <a:xfrm>
              <a:off x="4733925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600075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5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08875" y="3252934"/>
            <a:ext cx="3505200" cy="762000"/>
            <a:chOff x="4705350" y="3648075"/>
            <a:chExt cx="3505200" cy="762000"/>
          </a:xfrm>
        </p:grpSpPr>
        <p:sp>
          <p:nvSpPr>
            <p:cNvPr id="15" name="Rectangle 14"/>
            <p:cNvSpPr/>
            <p:nvPr/>
          </p:nvSpPr>
          <p:spPr>
            <a:xfrm>
              <a:off x="470535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000750" y="3724275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6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060813" y="5074702"/>
            <a:ext cx="3505200" cy="762000"/>
            <a:chOff x="1066800" y="5486400"/>
            <a:chExt cx="3505200" cy="762000"/>
          </a:xfrm>
        </p:grpSpPr>
        <p:sp>
          <p:nvSpPr>
            <p:cNvPr id="21" name="Rectangle 20"/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pic>
        <p:nvPicPr>
          <p:cNvPr id="41" name="Picture 2" descr="E:\Communications\Logos\UCanGo2\UCG2._white_outline.gif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6356547"/>
            <a:ext cx="1676400" cy="52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Box 41">
            <a:hlinkClick r:id="rId6" action="ppaction://hlinksldjump"/>
          </p:cNvPr>
          <p:cNvSpPr txBox="1"/>
          <p:nvPr/>
        </p:nvSpPr>
        <p:spPr>
          <a:xfrm>
            <a:off x="4202932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6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TextBox 42">
            <a:hlinkClick r:id="rId7" action="ppaction://hlinksldjump"/>
          </p:cNvPr>
          <p:cNvSpPr txBox="1"/>
          <p:nvPr/>
        </p:nvSpPr>
        <p:spPr>
          <a:xfrm>
            <a:off x="4462632" y="639471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7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TextBox 43">
            <a:hlinkClick r:id="rId8" action="ppaction://hlinksldjump"/>
          </p:cNvPr>
          <p:cNvSpPr txBox="1"/>
          <p:nvPr/>
        </p:nvSpPr>
        <p:spPr>
          <a:xfrm>
            <a:off x="4725778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8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759278" y="2108200"/>
            <a:ext cx="7772400" cy="403860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3E42E23-7B7C-4369-BBE0-445CD0356044}"/>
              </a:ext>
            </a:extLst>
          </p:cNvPr>
          <p:cNvSpPr txBox="1"/>
          <p:nvPr/>
        </p:nvSpPr>
        <p:spPr>
          <a:xfrm>
            <a:off x="7711972" y="4343520"/>
            <a:ext cx="455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rial Black" panose="020B0A04020102020204" pitchFamily="34" charset="0"/>
              </a:rPr>
              <a:t>10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4708525" y="4165600"/>
            <a:ext cx="3505200" cy="762000"/>
            <a:chOff x="4705350" y="4572000"/>
            <a:chExt cx="3505200" cy="762000"/>
          </a:xfrm>
        </p:grpSpPr>
        <p:sp>
          <p:nvSpPr>
            <p:cNvPr id="18" name="Rectangle 17"/>
            <p:cNvSpPr/>
            <p:nvPr/>
          </p:nvSpPr>
          <p:spPr>
            <a:xfrm>
              <a:off x="470535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000750" y="46482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7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EB30B9F-58D7-4550-9F58-70CE61375FAB}"/>
              </a:ext>
            </a:extLst>
          </p:cNvPr>
          <p:cNvGrpSpPr/>
          <p:nvPr/>
        </p:nvGrpSpPr>
        <p:grpSpPr>
          <a:xfrm>
            <a:off x="4699363" y="5089588"/>
            <a:ext cx="3505200" cy="762000"/>
            <a:chOff x="4705350" y="4572000"/>
            <a:chExt cx="3505200" cy="762000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445A58F-435C-4634-A3FB-47427D915D7E}"/>
                </a:ext>
              </a:extLst>
            </p:cNvPr>
            <p:cNvSpPr/>
            <p:nvPr/>
          </p:nvSpPr>
          <p:spPr>
            <a:xfrm>
              <a:off x="470535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32BA32E6-375B-4D1B-BEAE-FEFC0D552FE5}"/>
                </a:ext>
              </a:extLst>
            </p:cNvPr>
            <p:cNvSpPr/>
            <p:nvPr/>
          </p:nvSpPr>
          <p:spPr>
            <a:xfrm>
              <a:off x="6000750" y="46482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773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val 38"/>
          <p:cNvSpPr/>
          <p:nvPr/>
        </p:nvSpPr>
        <p:spPr>
          <a:xfrm>
            <a:off x="-152400" y="-990600"/>
            <a:ext cx="10058400" cy="89154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-571500" y="-250212"/>
            <a:ext cx="10477500" cy="7870211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hlinkClick r:id="rId3"/>
          </p:cNvPr>
          <p:cNvSpPr/>
          <p:nvPr/>
        </p:nvSpPr>
        <p:spPr>
          <a:xfrm>
            <a:off x="1066800" y="23622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*Find the best place to review coursework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066800" y="32670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Don’t wait until the last minute to prepare for tests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066800" y="41910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Study hard subjects first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708525" y="23622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Study with friends               10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705350" y="32670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dirty="0">
                <a:latin typeface="Arial Black" panose="020B0A04020102020204" pitchFamily="34" charset="0"/>
              </a:rPr>
              <a:t>Ask for help                         10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705350" y="41910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dirty="0">
                <a:latin typeface="Arial Black" panose="020B0A04020102020204" pitchFamily="34" charset="0"/>
              </a:rPr>
              <a:t>Get organized for class       10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066800" y="51054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dirty="0">
                <a:latin typeface="Arial Black" panose="020B0A04020102020204" pitchFamily="34" charset="0"/>
              </a:rPr>
              <a:t>Take breaks                        10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705350" y="51054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Take notes                          10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14878" y="891468"/>
            <a:ext cx="7180943" cy="715089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Name a good study habit.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066800" y="5101612"/>
            <a:ext cx="3505200" cy="762000"/>
            <a:chOff x="1066800" y="5486400"/>
            <a:chExt cx="3505200" cy="762000"/>
          </a:xfrm>
        </p:grpSpPr>
        <p:sp>
          <p:nvSpPr>
            <p:cNvPr id="21" name="Rectangle 20"/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pic>
        <p:nvPicPr>
          <p:cNvPr id="41" name="Picture 2" descr="E:\Communications\Logos\UCanGo2\UCG2._white_outline.gif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6356547"/>
            <a:ext cx="1676400" cy="52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>
            <a:hlinkClick r:id="rId6" action="ppaction://hlinksldjump"/>
          </p:cNvPr>
          <p:cNvSpPr txBox="1"/>
          <p:nvPr/>
        </p:nvSpPr>
        <p:spPr>
          <a:xfrm>
            <a:off x="4202932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6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TextBox 41">
            <a:hlinkClick r:id="rId7" action="ppaction://hlinksldjump"/>
          </p:cNvPr>
          <p:cNvSpPr txBox="1"/>
          <p:nvPr/>
        </p:nvSpPr>
        <p:spPr>
          <a:xfrm>
            <a:off x="4462632" y="639471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7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TextBox 42">
            <a:hlinkClick r:id="rId8" action="ppaction://hlinksldjump"/>
          </p:cNvPr>
          <p:cNvSpPr txBox="1"/>
          <p:nvPr/>
        </p:nvSpPr>
        <p:spPr>
          <a:xfrm>
            <a:off x="4725778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8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733878" y="2108200"/>
            <a:ext cx="7772400" cy="403860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EE67CB1E-274D-493D-8715-F6D42B6FB37C}"/>
              </a:ext>
            </a:extLst>
          </p:cNvPr>
          <p:cNvGrpSpPr/>
          <p:nvPr/>
        </p:nvGrpSpPr>
        <p:grpSpPr>
          <a:xfrm>
            <a:off x="4705349" y="2346945"/>
            <a:ext cx="3505200" cy="762000"/>
            <a:chOff x="1066800" y="2743200"/>
            <a:chExt cx="3505200" cy="762000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F624C3B7-ADB7-48C0-A32F-56E3C07713E9}"/>
                </a:ext>
              </a:extLst>
            </p:cNvPr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C1D33D-FFFB-4776-8F6E-9E6E523AE7FE}"/>
                </a:ext>
              </a:extLst>
            </p:cNvPr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5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554E8B8A-B74A-47B9-999D-E73B85D6C355}"/>
              </a:ext>
            </a:extLst>
          </p:cNvPr>
          <p:cNvGrpSpPr/>
          <p:nvPr/>
        </p:nvGrpSpPr>
        <p:grpSpPr>
          <a:xfrm>
            <a:off x="4705349" y="3268972"/>
            <a:ext cx="3505200" cy="762000"/>
            <a:chOff x="1066800" y="2743200"/>
            <a:chExt cx="3505200" cy="762000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C801996-F4B6-4D8A-A2FC-ED05E0138DDE}"/>
                </a:ext>
              </a:extLst>
            </p:cNvPr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F2B31210-F081-4264-A466-E5F2BF8B01AF}"/>
                </a:ext>
              </a:extLst>
            </p:cNvPr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6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99613EB0-D6D4-4F05-8AE8-C196FD370EA7}"/>
              </a:ext>
            </a:extLst>
          </p:cNvPr>
          <p:cNvGrpSpPr/>
          <p:nvPr/>
        </p:nvGrpSpPr>
        <p:grpSpPr>
          <a:xfrm>
            <a:off x="4709159" y="4189102"/>
            <a:ext cx="3505200" cy="762000"/>
            <a:chOff x="1066800" y="2743200"/>
            <a:chExt cx="3505200" cy="762000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87FE68B-535E-4E5F-B113-19D437A008B0}"/>
                </a:ext>
              </a:extLst>
            </p:cNvPr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BC315A72-9300-43DA-A582-68E4C51B56E8}"/>
                </a:ext>
              </a:extLst>
            </p:cNvPr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7</a:t>
              </a: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AF9AEE12-EEA0-4F55-AEA5-A5EC3677CD85}"/>
              </a:ext>
            </a:extLst>
          </p:cNvPr>
          <p:cNvSpPr txBox="1"/>
          <p:nvPr/>
        </p:nvSpPr>
        <p:spPr>
          <a:xfrm>
            <a:off x="4101564" y="3463409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rial Black" panose="020B0A04020102020204" pitchFamily="34" charset="0"/>
              </a:rPr>
              <a:t>20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2A06115-227C-492D-85CF-EDB3FAEDFE69}"/>
              </a:ext>
            </a:extLst>
          </p:cNvPr>
          <p:cNvSpPr txBox="1"/>
          <p:nvPr/>
        </p:nvSpPr>
        <p:spPr>
          <a:xfrm>
            <a:off x="4085689" y="4383331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rial Black" panose="020B0A04020102020204" pitchFamily="34" charset="0"/>
              </a:rPr>
              <a:t>10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70FA259-9CBF-4B8D-85F6-5C30140F5964}"/>
              </a:ext>
            </a:extLst>
          </p:cNvPr>
          <p:cNvGrpSpPr/>
          <p:nvPr/>
        </p:nvGrpSpPr>
        <p:grpSpPr>
          <a:xfrm>
            <a:off x="4705349" y="5105400"/>
            <a:ext cx="3505200" cy="762000"/>
            <a:chOff x="1066800" y="2743200"/>
            <a:chExt cx="3505200" cy="762000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BF2D3723-E930-4278-AD2E-D735EBC9CC4A}"/>
                </a:ext>
              </a:extLst>
            </p:cNvPr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6447E0A9-2241-447C-BFC1-E076FA0CD86B}"/>
                </a:ext>
              </a:extLst>
            </p:cNvPr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8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76BF31EA-3620-43E7-8CCA-B62ECC846A14}"/>
              </a:ext>
            </a:extLst>
          </p:cNvPr>
          <p:cNvSpPr txBox="1"/>
          <p:nvPr/>
        </p:nvSpPr>
        <p:spPr>
          <a:xfrm>
            <a:off x="4096066" y="2557577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rial Black" panose="020B0A04020102020204" pitchFamily="34" charset="0"/>
              </a:rPr>
              <a:t>20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63624" y="2357387"/>
            <a:ext cx="3505200" cy="762000"/>
            <a:chOff x="1066800" y="2743200"/>
            <a:chExt cx="3505200" cy="762000"/>
          </a:xfrm>
        </p:grpSpPr>
        <p:sp>
          <p:nvSpPr>
            <p:cNvPr id="3" name="Rectangle 2"/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066335" y="3263287"/>
            <a:ext cx="3505200" cy="762000"/>
            <a:chOff x="1066800" y="3648075"/>
            <a:chExt cx="3505200" cy="762000"/>
          </a:xfrm>
        </p:grpSpPr>
        <p:sp>
          <p:nvSpPr>
            <p:cNvPr id="6" name="Rectangle 5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077450" y="4174000"/>
            <a:ext cx="3505200" cy="762000"/>
            <a:chOff x="1066800" y="4572000"/>
            <a:chExt cx="3505200" cy="762000"/>
          </a:xfrm>
        </p:grpSpPr>
        <p:sp>
          <p:nvSpPr>
            <p:cNvPr id="9" name="Rectangle 8"/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6031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/>
          <p:cNvSpPr/>
          <p:nvPr/>
        </p:nvSpPr>
        <p:spPr>
          <a:xfrm>
            <a:off x="-152400" y="-990600"/>
            <a:ext cx="10058400" cy="89154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-571500" y="-250212"/>
            <a:ext cx="10477500" cy="7870211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66800" y="23622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Ask an adult questions       20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66800" y="32670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dirty="0">
                <a:latin typeface="Arial Black" panose="020B0A04020102020204" pitchFamily="34" charset="0"/>
              </a:rPr>
              <a:t>Volunteer                            20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066800" y="41910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Job Shadow                        20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708525" y="23622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Interview someone in                  that career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705350" y="32670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Get a job                             10</a:t>
            </a:r>
          </a:p>
        </p:txBody>
      </p:sp>
      <p:sp>
        <p:nvSpPr>
          <p:cNvPr id="34" name="Rectangle 33">
            <a:hlinkClick r:id="rId3"/>
          </p:cNvPr>
          <p:cNvSpPr/>
          <p:nvPr/>
        </p:nvSpPr>
        <p:spPr>
          <a:xfrm>
            <a:off x="4705350" y="41910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*Take a Career Survey        10 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066800" y="51054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Search the internet            10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705350" y="5075238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29607" y="403642"/>
            <a:ext cx="7180943" cy="1328023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What can you do </a:t>
            </a:r>
          </a:p>
          <a:p>
            <a:pPr algn="ctr"/>
            <a:r>
              <a:rPr lang="en-US" sz="3600" dirty="0">
                <a:latin typeface="Arial Black" panose="020B0A04020102020204" pitchFamily="34" charset="0"/>
              </a:rPr>
              <a:t>to explore careers?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66800" y="2341014"/>
            <a:ext cx="3505200" cy="762000"/>
            <a:chOff x="1066800" y="2743200"/>
            <a:chExt cx="3505200" cy="762000"/>
          </a:xfrm>
        </p:grpSpPr>
        <p:sp>
          <p:nvSpPr>
            <p:cNvPr id="3" name="Rectangle 2"/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048611" y="3267075"/>
            <a:ext cx="3505200" cy="762000"/>
            <a:chOff x="1066800" y="3648075"/>
            <a:chExt cx="3505200" cy="762000"/>
          </a:xfrm>
        </p:grpSpPr>
        <p:sp>
          <p:nvSpPr>
            <p:cNvPr id="6" name="Rectangle 5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048611" y="4193136"/>
            <a:ext cx="3505200" cy="762000"/>
            <a:chOff x="1066800" y="4572000"/>
            <a:chExt cx="3505200" cy="762000"/>
          </a:xfrm>
        </p:grpSpPr>
        <p:sp>
          <p:nvSpPr>
            <p:cNvPr id="9" name="Rectangle 8"/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058862" y="5091207"/>
            <a:ext cx="3505200" cy="762000"/>
            <a:chOff x="1066800" y="5486400"/>
            <a:chExt cx="3505200" cy="762000"/>
          </a:xfrm>
        </p:grpSpPr>
        <p:sp>
          <p:nvSpPr>
            <p:cNvPr id="21" name="Rectangle 20"/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sp>
        <p:nvSpPr>
          <p:cNvPr id="24" name="Rectangle 23"/>
          <p:cNvSpPr/>
          <p:nvPr/>
        </p:nvSpPr>
        <p:spPr>
          <a:xfrm>
            <a:off x="4703536" y="5091207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2" descr="E:\Communications\Logos\UCanGo2\UCG2._white_outline.gif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6356547"/>
            <a:ext cx="1676400" cy="52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>
            <a:hlinkClick r:id="rId6" action="ppaction://hlinksldjump"/>
          </p:cNvPr>
          <p:cNvSpPr txBox="1"/>
          <p:nvPr/>
        </p:nvSpPr>
        <p:spPr>
          <a:xfrm>
            <a:off x="4202932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6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TextBox 41">
            <a:hlinkClick r:id="rId7" action="ppaction://hlinksldjump"/>
          </p:cNvPr>
          <p:cNvSpPr txBox="1"/>
          <p:nvPr/>
        </p:nvSpPr>
        <p:spPr>
          <a:xfrm>
            <a:off x="4462632" y="639471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7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TextBox 42">
            <a:hlinkClick r:id="rId8" action="ppaction://hlinksldjump"/>
          </p:cNvPr>
          <p:cNvSpPr txBox="1"/>
          <p:nvPr/>
        </p:nvSpPr>
        <p:spPr>
          <a:xfrm>
            <a:off x="4725778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8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762000" y="2108200"/>
            <a:ext cx="7772400" cy="403860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940D914-6502-489B-9F1E-C1B7DBF8A961}"/>
              </a:ext>
            </a:extLst>
          </p:cNvPr>
          <p:cNvGrpSpPr/>
          <p:nvPr/>
        </p:nvGrpSpPr>
        <p:grpSpPr>
          <a:xfrm>
            <a:off x="4703536" y="3274901"/>
            <a:ext cx="3505200" cy="762000"/>
            <a:chOff x="1066800" y="5486400"/>
            <a:chExt cx="3505200" cy="762000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3799B65-05D3-4CF8-A35A-A02079665447}"/>
                </a:ext>
              </a:extLst>
            </p:cNvPr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473AB84D-D1C7-4C8B-BE73-B1448DB418FD}"/>
                </a:ext>
              </a:extLst>
            </p:cNvPr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6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8DBF0F6C-7ECD-4B1C-A10F-82133E09C366}"/>
              </a:ext>
            </a:extLst>
          </p:cNvPr>
          <p:cNvGrpSpPr/>
          <p:nvPr/>
        </p:nvGrpSpPr>
        <p:grpSpPr>
          <a:xfrm>
            <a:off x="4703536" y="4198985"/>
            <a:ext cx="3505200" cy="762000"/>
            <a:chOff x="1066800" y="5486400"/>
            <a:chExt cx="3505200" cy="762000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EDA32891-5BE6-4663-8D1B-2F858CA59D4D}"/>
                </a:ext>
              </a:extLst>
            </p:cNvPr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F952257-86B3-4CED-B31B-C6DDBDB3D58B}"/>
                </a:ext>
              </a:extLst>
            </p:cNvPr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7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A5B089AF-E45C-45F2-A540-43088EE8B998}"/>
              </a:ext>
            </a:extLst>
          </p:cNvPr>
          <p:cNvSpPr txBox="1"/>
          <p:nvPr/>
        </p:nvSpPr>
        <p:spPr>
          <a:xfrm>
            <a:off x="7720263" y="2522732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rial Black" panose="020B0A04020102020204" pitchFamily="34" charset="0"/>
              </a:rPr>
              <a:t>10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E090C69-F2F1-4DCD-998F-7157536C7B87}"/>
              </a:ext>
            </a:extLst>
          </p:cNvPr>
          <p:cNvGrpSpPr/>
          <p:nvPr/>
        </p:nvGrpSpPr>
        <p:grpSpPr>
          <a:xfrm>
            <a:off x="4693603" y="2351699"/>
            <a:ext cx="3505200" cy="762000"/>
            <a:chOff x="1066800" y="5486400"/>
            <a:chExt cx="3505200" cy="762000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5CF25E1E-5DC6-4B49-9C88-B2F128655B69}"/>
                </a:ext>
              </a:extLst>
            </p:cNvPr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43474D46-C7B5-42DD-BB2B-60E87242CA75}"/>
                </a:ext>
              </a:extLst>
            </p:cNvPr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8533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/>
          <p:cNvSpPr/>
          <p:nvPr/>
        </p:nvSpPr>
        <p:spPr>
          <a:xfrm>
            <a:off x="-152400" y="-990600"/>
            <a:ext cx="10058400" cy="89154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-571500" y="-250212"/>
            <a:ext cx="10477500" cy="7870211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hlinkClick r:id="rId3"/>
          </p:cNvPr>
          <p:cNvSpPr/>
          <p:nvPr/>
        </p:nvSpPr>
        <p:spPr>
          <a:xfrm>
            <a:off x="1066800" y="24384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700" dirty="0">
                <a:latin typeface="Arial Black" panose="020B0A04020102020204" pitchFamily="34" charset="0"/>
              </a:rPr>
              <a:t>*Doctor                             20</a:t>
            </a:r>
          </a:p>
        </p:txBody>
      </p:sp>
      <p:sp>
        <p:nvSpPr>
          <p:cNvPr id="30" name="Rectangle 29">
            <a:hlinkClick r:id="rId4"/>
          </p:cNvPr>
          <p:cNvSpPr/>
          <p:nvPr/>
        </p:nvSpPr>
        <p:spPr>
          <a:xfrm>
            <a:off x="1066800" y="33432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700" dirty="0">
                <a:latin typeface="Arial Black" panose="020B0A04020102020204" pitchFamily="34" charset="0"/>
              </a:rPr>
              <a:t>*Dentist                            20</a:t>
            </a:r>
          </a:p>
        </p:txBody>
      </p:sp>
      <p:sp>
        <p:nvSpPr>
          <p:cNvPr id="31" name="Rectangle 30">
            <a:hlinkClick r:id="rId5"/>
          </p:cNvPr>
          <p:cNvSpPr/>
          <p:nvPr/>
        </p:nvSpPr>
        <p:spPr>
          <a:xfrm>
            <a:off x="1066800" y="42672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>
                <a:latin typeface="Arial Black" panose="020B0A04020102020204" pitchFamily="34" charset="0"/>
              </a:rPr>
              <a:t>*Nurse                              10 </a:t>
            </a:r>
          </a:p>
        </p:txBody>
      </p:sp>
      <p:sp>
        <p:nvSpPr>
          <p:cNvPr id="32" name="Rectangle 31">
            <a:hlinkClick r:id="rId6"/>
          </p:cNvPr>
          <p:cNvSpPr/>
          <p:nvPr/>
        </p:nvSpPr>
        <p:spPr>
          <a:xfrm>
            <a:off x="4708525" y="24384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>
                <a:latin typeface="Arial Black" panose="020B0A04020102020204" pitchFamily="34" charset="0"/>
              </a:rPr>
              <a:t>*Surgeon                           10</a:t>
            </a:r>
          </a:p>
        </p:txBody>
      </p:sp>
      <p:sp>
        <p:nvSpPr>
          <p:cNvPr id="33" name="Rectangle 32">
            <a:hlinkClick r:id="rId7"/>
          </p:cNvPr>
          <p:cNvSpPr/>
          <p:nvPr/>
        </p:nvSpPr>
        <p:spPr>
          <a:xfrm>
            <a:off x="4705350" y="33432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>
                <a:latin typeface="Arial Black" panose="020B0A04020102020204" pitchFamily="34" charset="0"/>
              </a:rPr>
              <a:t>*Therapist                        10</a:t>
            </a:r>
          </a:p>
        </p:txBody>
      </p:sp>
      <p:sp>
        <p:nvSpPr>
          <p:cNvPr id="34" name="Rectangle 33">
            <a:hlinkClick r:id="rId8"/>
          </p:cNvPr>
          <p:cNvSpPr/>
          <p:nvPr/>
        </p:nvSpPr>
        <p:spPr>
          <a:xfrm>
            <a:off x="4705350" y="42672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>
                <a:latin typeface="Arial Black" panose="020B0A04020102020204" pitchFamily="34" charset="0"/>
              </a:rPr>
              <a:t>*Optometrist/Eye Doctor         </a:t>
            </a:r>
          </a:p>
        </p:txBody>
      </p:sp>
      <p:sp>
        <p:nvSpPr>
          <p:cNvPr id="35" name="Rectangle 34">
            <a:hlinkClick r:id="rId9"/>
          </p:cNvPr>
          <p:cNvSpPr/>
          <p:nvPr/>
        </p:nvSpPr>
        <p:spPr>
          <a:xfrm>
            <a:off x="1066800" y="51816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700" dirty="0">
                <a:latin typeface="Arial Black" panose="020B0A04020102020204" pitchFamily="34" charset="0"/>
              </a:rPr>
              <a:t>*Veterinarian	                10</a:t>
            </a:r>
          </a:p>
        </p:txBody>
      </p:sp>
      <p:sp>
        <p:nvSpPr>
          <p:cNvPr id="36" name="Rectangle 35">
            <a:hlinkClick r:id="rId10"/>
          </p:cNvPr>
          <p:cNvSpPr/>
          <p:nvPr/>
        </p:nvSpPr>
        <p:spPr>
          <a:xfrm>
            <a:off x="4705350" y="51816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>
                <a:latin typeface="Arial Black" panose="020B0A04020102020204" pitchFamily="34" charset="0"/>
              </a:rPr>
              <a:t>*Pharmacist                     10</a:t>
            </a:r>
            <a:r>
              <a:rPr lang="en-US" dirty="0">
                <a:latin typeface="Arial Black" panose="020B0A04020102020204" pitchFamily="34" charset="0"/>
              </a:rPr>
              <a:t>             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29607" y="305785"/>
            <a:ext cx="7180943" cy="119181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 Black" panose="020B0A04020102020204" pitchFamily="34" charset="0"/>
              </a:rPr>
              <a:t>There are lots of careers. A career in Health could be: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66800" y="2438400"/>
            <a:ext cx="3505200" cy="762000"/>
            <a:chOff x="1066800" y="2743200"/>
            <a:chExt cx="3505200" cy="762000"/>
          </a:xfrm>
        </p:grpSpPr>
        <p:sp>
          <p:nvSpPr>
            <p:cNvPr id="3" name="Rectangle 2"/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074860" y="3338743"/>
            <a:ext cx="3505200" cy="762000"/>
            <a:chOff x="1066800" y="3648075"/>
            <a:chExt cx="3505200" cy="762000"/>
          </a:xfrm>
        </p:grpSpPr>
        <p:sp>
          <p:nvSpPr>
            <p:cNvPr id="6" name="Rectangle 5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059646" y="4285161"/>
            <a:ext cx="3505200" cy="762000"/>
            <a:chOff x="1066800" y="4572000"/>
            <a:chExt cx="3505200" cy="762000"/>
          </a:xfrm>
        </p:grpSpPr>
        <p:sp>
          <p:nvSpPr>
            <p:cNvPr id="9" name="Rectangle 8"/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705350" y="2428875"/>
            <a:ext cx="3505200" cy="762000"/>
            <a:chOff x="4733925" y="2743200"/>
            <a:chExt cx="3505200" cy="762000"/>
          </a:xfrm>
        </p:grpSpPr>
        <p:sp>
          <p:nvSpPr>
            <p:cNvPr id="12" name="Rectangle 11"/>
            <p:cNvSpPr/>
            <p:nvPr/>
          </p:nvSpPr>
          <p:spPr>
            <a:xfrm>
              <a:off x="4733925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600075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5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066800" y="5191125"/>
            <a:ext cx="3505200" cy="762000"/>
            <a:chOff x="1066800" y="5486400"/>
            <a:chExt cx="3505200" cy="762000"/>
          </a:xfrm>
        </p:grpSpPr>
        <p:sp>
          <p:nvSpPr>
            <p:cNvPr id="21" name="Rectangle 20"/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pic>
        <p:nvPicPr>
          <p:cNvPr id="41" name="Picture 2" descr="E:\Communications\Logos\UCanGo2\UCG2._white_outline.gif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6356547"/>
            <a:ext cx="1676400" cy="52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>
            <a:hlinkClick r:id="rId13" action="ppaction://hlinksldjump"/>
          </p:cNvPr>
          <p:cNvSpPr txBox="1"/>
          <p:nvPr/>
        </p:nvSpPr>
        <p:spPr>
          <a:xfrm>
            <a:off x="4202932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13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TextBox 41">
            <a:hlinkClick r:id="rId14" action="ppaction://hlinksldjump"/>
          </p:cNvPr>
          <p:cNvSpPr txBox="1"/>
          <p:nvPr/>
        </p:nvSpPr>
        <p:spPr>
          <a:xfrm>
            <a:off x="4462632" y="639471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14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TextBox 42">
            <a:hlinkClick r:id="rId15" action="ppaction://hlinksldjump"/>
          </p:cNvPr>
          <p:cNvSpPr txBox="1"/>
          <p:nvPr/>
        </p:nvSpPr>
        <p:spPr>
          <a:xfrm>
            <a:off x="4725778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15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754278" y="2171700"/>
            <a:ext cx="7772400" cy="403860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F536F345-2FEC-4D37-A687-C99254F56369}"/>
              </a:ext>
            </a:extLst>
          </p:cNvPr>
          <p:cNvGrpSpPr/>
          <p:nvPr/>
        </p:nvGrpSpPr>
        <p:grpSpPr>
          <a:xfrm>
            <a:off x="4710912" y="3350322"/>
            <a:ext cx="3505200" cy="762000"/>
            <a:chOff x="4733925" y="2743200"/>
            <a:chExt cx="3505200" cy="762000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16831E8-4DEA-4812-988C-966A7065186B}"/>
                </a:ext>
              </a:extLst>
            </p:cNvPr>
            <p:cNvSpPr/>
            <p:nvPr/>
          </p:nvSpPr>
          <p:spPr>
            <a:xfrm>
              <a:off x="4733925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09D07ED5-68E6-44C0-BB83-533492528C47}"/>
                </a:ext>
              </a:extLst>
            </p:cNvPr>
            <p:cNvSpPr/>
            <p:nvPr/>
          </p:nvSpPr>
          <p:spPr>
            <a:xfrm>
              <a:off x="600075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6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1C0A898C-2C66-4992-898C-6D4AD6FB0CAD}"/>
              </a:ext>
            </a:extLst>
          </p:cNvPr>
          <p:cNvSpPr txBox="1"/>
          <p:nvPr/>
        </p:nvSpPr>
        <p:spPr>
          <a:xfrm>
            <a:off x="7712143" y="4463534"/>
            <a:ext cx="476412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dirty="0">
                <a:solidFill>
                  <a:schemeClr val="bg1"/>
                </a:solidFill>
                <a:latin typeface="Arial Black" panose="020B0A04020102020204" pitchFamily="34" charset="0"/>
              </a:rPr>
              <a:t>10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3CB62F18-2A62-4739-9FFB-892BCC8BFB97}"/>
              </a:ext>
            </a:extLst>
          </p:cNvPr>
          <p:cNvGrpSpPr/>
          <p:nvPr/>
        </p:nvGrpSpPr>
        <p:grpSpPr>
          <a:xfrm>
            <a:off x="4708095" y="4252779"/>
            <a:ext cx="3505200" cy="762000"/>
            <a:chOff x="4733925" y="2743200"/>
            <a:chExt cx="3505200" cy="762000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E1B28668-8CA0-4DC7-86B9-91F6FC55F919}"/>
                </a:ext>
              </a:extLst>
            </p:cNvPr>
            <p:cNvSpPr/>
            <p:nvPr/>
          </p:nvSpPr>
          <p:spPr>
            <a:xfrm>
              <a:off x="4733925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A9A4A56-1723-4494-8D56-34C887C9A566}"/>
                </a:ext>
              </a:extLst>
            </p:cNvPr>
            <p:cNvSpPr/>
            <p:nvPr/>
          </p:nvSpPr>
          <p:spPr>
            <a:xfrm>
              <a:off x="600075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7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D2A49EE-736A-41AD-9978-E5D779BA9993}"/>
              </a:ext>
            </a:extLst>
          </p:cNvPr>
          <p:cNvGrpSpPr/>
          <p:nvPr/>
        </p:nvGrpSpPr>
        <p:grpSpPr>
          <a:xfrm>
            <a:off x="4705350" y="5184078"/>
            <a:ext cx="3505200" cy="762000"/>
            <a:chOff x="4733925" y="2743200"/>
            <a:chExt cx="3505200" cy="762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7548A44F-24DB-40B6-9783-F8C745ED3863}"/>
                </a:ext>
              </a:extLst>
            </p:cNvPr>
            <p:cNvSpPr/>
            <p:nvPr/>
          </p:nvSpPr>
          <p:spPr>
            <a:xfrm>
              <a:off x="4733925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34246369-2DC0-4D03-A698-8FACE9A72FC2}"/>
                </a:ext>
              </a:extLst>
            </p:cNvPr>
            <p:cNvSpPr/>
            <p:nvPr/>
          </p:nvSpPr>
          <p:spPr>
            <a:xfrm>
              <a:off x="600075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1077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/>
          <p:cNvSpPr/>
          <p:nvPr/>
        </p:nvSpPr>
        <p:spPr>
          <a:xfrm>
            <a:off x="-152400" y="-990600"/>
            <a:ext cx="10058400" cy="89154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-571500" y="-250212"/>
            <a:ext cx="10477500" cy="7870211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hlinkClick r:id="rId3"/>
          </p:cNvPr>
          <p:cNvSpPr/>
          <p:nvPr/>
        </p:nvSpPr>
        <p:spPr>
          <a:xfrm>
            <a:off x="1066800" y="24384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700" dirty="0">
                <a:latin typeface="Arial Black" panose="020B0A04020102020204" pitchFamily="34" charset="0"/>
              </a:rPr>
              <a:t>*Scientist                          20</a:t>
            </a:r>
          </a:p>
        </p:txBody>
      </p:sp>
      <p:sp>
        <p:nvSpPr>
          <p:cNvPr id="30" name="Rectangle 29">
            <a:hlinkClick r:id="rId4"/>
          </p:cNvPr>
          <p:cNvSpPr/>
          <p:nvPr/>
        </p:nvSpPr>
        <p:spPr>
          <a:xfrm>
            <a:off x="1066800" y="33432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>
                <a:latin typeface="Arial Black" panose="020B0A04020102020204" pitchFamily="34" charset="0"/>
              </a:rPr>
              <a:t>*Engineer                         20</a:t>
            </a:r>
          </a:p>
        </p:txBody>
      </p:sp>
      <p:sp>
        <p:nvSpPr>
          <p:cNvPr id="31" name="Rectangle 30">
            <a:hlinkClick r:id="rId5"/>
          </p:cNvPr>
          <p:cNvSpPr/>
          <p:nvPr/>
        </p:nvSpPr>
        <p:spPr>
          <a:xfrm>
            <a:off x="1066800" y="42672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>
                <a:latin typeface="Arial Black" panose="020B0A04020102020204" pitchFamily="34" charset="0"/>
              </a:rPr>
              <a:t>*Computer Programmer  10</a:t>
            </a:r>
          </a:p>
        </p:txBody>
      </p:sp>
      <p:sp>
        <p:nvSpPr>
          <p:cNvPr id="32" name="Rectangle 31">
            <a:hlinkClick r:id="rId6"/>
          </p:cNvPr>
          <p:cNvSpPr/>
          <p:nvPr/>
        </p:nvSpPr>
        <p:spPr>
          <a:xfrm>
            <a:off x="4708525" y="24384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>
                <a:latin typeface="Arial Black" panose="020B0A04020102020204" pitchFamily="34" charset="0"/>
              </a:rPr>
              <a:t>*Astronaut                       10</a:t>
            </a:r>
          </a:p>
        </p:txBody>
      </p:sp>
      <p:sp>
        <p:nvSpPr>
          <p:cNvPr id="33" name="Rectangle 32">
            <a:hlinkClick r:id="rId7"/>
          </p:cNvPr>
          <p:cNvSpPr/>
          <p:nvPr/>
        </p:nvSpPr>
        <p:spPr>
          <a:xfrm>
            <a:off x="4705350" y="33432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>
                <a:latin typeface="Arial Black" panose="020B0A04020102020204" pitchFamily="34" charset="0"/>
              </a:rPr>
              <a:t>*Graphic Designer           10</a:t>
            </a:r>
          </a:p>
        </p:txBody>
      </p:sp>
      <p:sp>
        <p:nvSpPr>
          <p:cNvPr id="34" name="Rectangle 33">
            <a:hlinkClick r:id="rId8"/>
          </p:cNvPr>
          <p:cNvSpPr/>
          <p:nvPr/>
        </p:nvSpPr>
        <p:spPr>
          <a:xfrm>
            <a:off x="4705350" y="42672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>
                <a:latin typeface="Arial Black" panose="020B0A04020102020204" pitchFamily="34" charset="0"/>
              </a:rPr>
              <a:t>*Airplane Pilot                 10</a:t>
            </a:r>
          </a:p>
        </p:txBody>
      </p:sp>
      <p:sp>
        <p:nvSpPr>
          <p:cNvPr id="35" name="Rectangle 34">
            <a:hlinkClick r:id="rId9"/>
          </p:cNvPr>
          <p:cNvSpPr/>
          <p:nvPr/>
        </p:nvSpPr>
        <p:spPr>
          <a:xfrm>
            <a:off x="1066800" y="51816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>
                <a:latin typeface="Arial Black" panose="020B0A04020102020204" pitchFamily="34" charset="0"/>
              </a:rPr>
              <a:t>*Math Teacher                 10</a:t>
            </a:r>
          </a:p>
        </p:txBody>
      </p:sp>
      <p:sp>
        <p:nvSpPr>
          <p:cNvPr id="36" name="Rectangle 35">
            <a:hlinkClick r:id="rId10"/>
          </p:cNvPr>
          <p:cNvSpPr/>
          <p:nvPr/>
        </p:nvSpPr>
        <p:spPr>
          <a:xfrm>
            <a:off x="4705350" y="51816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>
                <a:latin typeface="Arial Black" panose="020B0A04020102020204" pitchFamily="34" charset="0"/>
              </a:rPr>
              <a:t>*Marine Biologist            10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29445" y="574238"/>
            <a:ext cx="7180943" cy="1328023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Black" panose="020B0A04020102020204" pitchFamily="34" charset="0"/>
              </a:rPr>
              <a:t>STEM stands for Science Technology Engineering and Math. What are some possible STEM Careers?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66800" y="2424583"/>
            <a:ext cx="3505200" cy="762000"/>
            <a:chOff x="1066800" y="2743200"/>
            <a:chExt cx="3505200" cy="762000"/>
          </a:xfrm>
        </p:grpSpPr>
        <p:sp>
          <p:nvSpPr>
            <p:cNvPr id="3" name="Rectangle 2"/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055279" y="3341371"/>
            <a:ext cx="3505200" cy="762000"/>
            <a:chOff x="1066800" y="3648075"/>
            <a:chExt cx="3505200" cy="762000"/>
          </a:xfrm>
        </p:grpSpPr>
        <p:sp>
          <p:nvSpPr>
            <p:cNvPr id="6" name="Rectangle 5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051963" y="4263962"/>
            <a:ext cx="3505200" cy="762000"/>
            <a:chOff x="1066800" y="4572000"/>
            <a:chExt cx="3505200" cy="762000"/>
          </a:xfrm>
        </p:grpSpPr>
        <p:sp>
          <p:nvSpPr>
            <p:cNvPr id="9" name="Rectangle 8"/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710334" y="2432113"/>
            <a:ext cx="3505200" cy="762000"/>
            <a:chOff x="4733925" y="2743200"/>
            <a:chExt cx="3505200" cy="762000"/>
          </a:xfrm>
        </p:grpSpPr>
        <p:sp>
          <p:nvSpPr>
            <p:cNvPr id="12" name="Rectangle 11"/>
            <p:cNvSpPr/>
            <p:nvPr/>
          </p:nvSpPr>
          <p:spPr>
            <a:xfrm>
              <a:off x="4733925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600075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5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073207" y="5186726"/>
            <a:ext cx="3505200" cy="762000"/>
            <a:chOff x="1066800" y="5486400"/>
            <a:chExt cx="3505200" cy="762000"/>
          </a:xfrm>
        </p:grpSpPr>
        <p:sp>
          <p:nvSpPr>
            <p:cNvPr id="21" name="Rectangle 20"/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pic>
        <p:nvPicPr>
          <p:cNvPr id="41" name="Picture 2" descr="E:\Communications\Logos\UCanGo2\UCG2._white_outline.gif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6356547"/>
            <a:ext cx="1676400" cy="52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>
            <a:hlinkClick r:id="rId13" action="ppaction://hlinksldjump"/>
          </p:cNvPr>
          <p:cNvSpPr txBox="1"/>
          <p:nvPr/>
        </p:nvSpPr>
        <p:spPr>
          <a:xfrm>
            <a:off x="4202932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13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TextBox 41">
            <a:hlinkClick r:id="rId14" action="ppaction://hlinksldjump"/>
          </p:cNvPr>
          <p:cNvSpPr txBox="1"/>
          <p:nvPr/>
        </p:nvSpPr>
        <p:spPr>
          <a:xfrm>
            <a:off x="4462632" y="639471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14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TextBox 42">
            <a:hlinkClick r:id="rId15" action="ppaction://hlinksldjump"/>
          </p:cNvPr>
          <p:cNvSpPr txBox="1"/>
          <p:nvPr/>
        </p:nvSpPr>
        <p:spPr>
          <a:xfrm>
            <a:off x="4725778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15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754278" y="2171700"/>
            <a:ext cx="7772400" cy="403860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F536F345-2FEC-4D37-A687-C99254F56369}"/>
              </a:ext>
            </a:extLst>
          </p:cNvPr>
          <p:cNvGrpSpPr/>
          <p:nvPr/>
        </p:nvGrpSpPr>
        <p:grpSpPr>
          <a:xfrm>
            <a:off x="4705188" y="3349562"/>
            <a:ext cx="3505200" cy="762000"/>
            <a:chOff x="4733925" y="2743200"/>
            <a:chExt cx="3505200" cy="762000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16831E8-4DEA-4812-988C-966A7065186B}"/>
                </a:ext>
              </a:extLst>
            </p:cNvPr>
            <p:cNvSpPr/>
            <p:nvPr/>
          </p:nvSpPr>
          <p:spPr>
            <a:xfrm>
              <a:off x="4733925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09D07ED5-68E6-44C0-BB83-533492528C47}"/>
                </a:ext>
              </a:extLst>
            </p:cNvPr>
            <p:cNvSpPr/>
            <p:nvPr/>
          </p:nvSpPr>
          <p:spPr>
            <a:xfrm>
              <a:off x="600075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6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3CB62F18-2A62-4739-9FFB-892BCC8BFB97}"/>
              </a:ext>
            </a:extLst>
          </p:cNvPr>
          <p:cNvGrpSpPr/>
          <p:nvPr/>
        </p:nvGrpSpPr>
        <p:grpSpPr>
          <a:xfrm>
            <a:off x="4705188" y="4263962"/>
            <a:ext cx="3505200" cy="762000"/>
            <a:chOff x="4733925" y="2743200"/>
            <a:chExt cx="3505200" cy="762000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E1B28668-8CA0-4DC7-86B9-91F6FC55F919}"/>
                </a:ext>
              </a:extLst>
            </p:cNvPr>
            <p:cNvSpPr/>
            <p:nvPr/>
          </p:nvSpPr>
          <p:spPr>
            <a:xfrm>
              <a:off x="4733925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A9A4A56-1723-4494-8D56-34C887C9A566}"/>
                </a:ext>
              </a:extLst>
            </p:cNvPr>
            <p:cNvSpPr/>
            <p:nvPr/>
          </p:nvSpPr>
          <p:spPr>
            <a:xfrm>
              <a:off x="600075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7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D2A49EE-736A-41AD-9978-E5D779BA9993}"/>
              </a:ext>
            </a:extLst>
          </p:cNvPr>
          <p:cNvGrpSpPr/>
          <p:nvPr/>
        </p:nvGrpSpPr>
        <p:grpSpPr>
          <a:xfrm>
            <a:off x="4716945" y="5164078"/>
            <a:ext cx="3505200" cy="762000"/>
            <a:chOff x="4733925" y="2743200"/>
            <a:chExt cx="3505200" cy="762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7548A44F-24DB-40B6-9783-F8C745ED3863}"/>
                </a:ext>
              </a:extLst>
            </p:cNvPr>
            <p:cNvSpPr/>
            <p:nvPr/>
          </p:nvSpPr>
          <p:spPr>
            <a:xfrm>
              <a:off x="4733925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34246369-2DC0-4D03-A698-8FACE9A72FC2}"/>
                </a:ext>
              </a:extLst>
            </p:cNvPr>
            <p:cNvSpPr/>
            <p:nvPr/>
          </p:nvSpPr>
          <p:spPr>
            <a:xfrm>
              <a:off x="600075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948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/>
          <p:cNvSpPr/>
          <p:nvPr/>
        </p:nvSpPr>
        <p:spPr>
          <a:xfrm>
            <a:off x="-152400" y="-990600"/>
            <a:ext cx="10058400" cy="89154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-571500" y="-250212"/>
            <a:ext cx="10477500" cy="7870211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hlinkClick r:id="rId3"/>
          </p:cNvPr>
          <p:cNvSpPr/>
          <p:nvPr/>
        </p:nvSpPr>
        <p:spPr>
          <a:xfrm>
            <a:off x="1066800" y="24384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*University of Oklahoma     (OU)</a:t>
            </a:r>
          </a:p>
        </p:txBody>
      </p:sp>
      <p:sp>
        <p:nvSpPr>
          <p:cNvPr id="30" name="Rectangle 29">
            <a:hlinkClick r:id="rId4"/>
          </p:cNvPr>
          <p:cNvSpPr/>
          <p:nvPr/>
        </p:nvSpPr>
        <p:spPr>
          <a:xfrm>
            <a:off x="1066800" y="33432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*Oklahoma State     University (OSU)                                     </a:t>
            </a:r>
          </a:p>
        </p:txBody>
      </p:sp>
      <p:sp>
        <p:nvSpPr>
          <p:cNvPr id="31" name="Rectangle 30">
            <a:hlinkClick r:id="rId5"/>
          </p:cNvPr>
          <p:cNvSpPr/>
          <p:nvPr/>
        </p:nvSpPr>
        <p:spPr>
          <a:xfrm>
            <a:off x="1066800" y="42672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*University of Central Oklahoma (UCO)</a:t>
            </a:r>
          </a:p>
        </p:txBody>
      </p:sp>
      <p:sp>
        <p:nvSpPr>
          <p:cNvPr id="32" name="Rectangle 31">
            <a:hlinkClick r:id="rId6"/>
          </p:cNvPr>
          <p:cNvSpPr/>
          <p:nvPr/>
        </p:nvSpPr>
        <p:spPr>
          <a:xfrm>
            <a:off x="4708525" y="24384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*Rogers State University (RSU) </a:t>
            </a:r>
          </a:p>
        </p:txBody>
      </p:sp>
      <p:sp>
        <p:nvSpPr>
          <p:cNvPr id="33" name="Rectangle 32">
            <a:hlinkClick r:id="rId7"/>
          </p:cNvPr>
          <p:cNvSpPr/>
          <p:nvPr/>
        </p:nvSpPr>
        <p:spPr>
          <a:xfrm>
            <a:off x="4705350" y="33432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*Langston University (LU)  10 </a:t>
            </a:r>
          </a:p>
        </p:txBody>
      </p:sp>
      <p:sp>
        <p:nvSpPr>
          <p:cNvPr id="34" name="Rectangle 33">
            <a:hlinkClick r:id="rId8"/>
          </p:cNvPr>
          <p:cNvSpPr/>
          <p:nvPr/>
        </p:nvSpPr>
        <p:spPr>
          <a:xfrm>
            <a:off x="4705350" y="42672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*Oklahoma Panhandle      State University (OPSU) </a:t>
            </a:r>
          </a:p>
        </p:txBody>
      </p:sp>
      <p:sp>
        <p:nvSpPr>
          <p:cNvPr id="35" name="Rectangle 34">
            <a:hlinkClick r:id="rId9"/>
          </p:cNvPr>
          <p:cNvSpPr/>
          <p:nvPr/>
        </p:nvSpPr>
        <p:spPr>
          <a:xfrm>
            <a:off x="1066800" y="51816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*Rose State College            10</a:t>
            </a:r>
          </a:p>
        </p:txBody>
      </p:sp>
      <p:sp>
        <p:nvSpPr>
          <p:cNvPr id="36" name="Rectangle 35">
            <a:hlinkClick r:id="rId10"/>
          </p:cNvPr>
          <p:cNvSpPr/>
          <p:nvPr/>
        </p:nvSpPr>
        <p:spPr>
          <a:xfrm>
            <a:off x="4705350" y="51816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Arial Black" panose="020B0A04020102020204" pitchFamily="34" charset="0"/>
              </a:rPr>
              <a:t>*University of Tulsa  (TU)   10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21211" y="583735"/>
            <a:ext cx="7180943" cy="1328023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Name a college in Oklahoma.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066800" y="5170794"/>
            <a:ext cx="3505200" cy="762000"/>
            <a:chOff x="1066800" y="5486400"/>
            <a:chExt cx="3505200" cy="762000"/>
          </a:xfrm>
        </p:grpSpPr>
        <p:sp>
          <p:nvSpPr>
            <p:cNvPr id="21" name="Rectangle 20"/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pic>
        <p:nvPicPr>
          <p:cNvPr id="41" name="Picture 2" descr="E:\Communications\Logos\UCanGo2\UCG2._white_outline.gif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6356547"/>
            <a:ext cx="1676400" cy="52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>
            <a:hlinkClick r:id="rId13" action="ppaction://hlinksldjump"/>
          </p:cNvPr>
          <p:cNvSpPr txBox="1"/>
          <p:nvPr/>
        </p:nvSpPr>
        <p:spPr>
          <a:xfrm>
            <a:off x="4202932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13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TextBox 41">
            <a:hlinkClick r:id="rId14" action="ppaction://hlinksldjump"/>
          </p:cNvPr>
          <p:cNvSpPr txBox="1"/>
          <p:nvPr/>
        </p:nvSpPr>
        <p:spPr>
          <a:xfrm>
            <a:off x="4462632" y="639471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14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TextBox 42">
            <a:hlinkClick r:id="rId15" action="ppaction://hlinksldjump"/>
          </p:cNvPr>
          <p:cNvSpPr txBox="1"/>
          <p:nvPr/>
        </p:nvSpPr>
        <p:spPr>
          <a:xfrm>
            <a:off x="4725778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15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741578" y="2159000"/>
            <a:ext cx="7772400" cy="403860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2A914F89-545D-4B73-A0C5-5F3604419909}"/>
              </a:ext>
            </a:extLst>
          </p:cNvPr>
          <p:cNvGrpSpPr/>
          <p:nvPr/>
        </p:nvGrpSpPr>
        <p:grpSpPr>
          <a:xfrm>
            <a:off x="4717591" y="3326653"/>
            <a:ext cx="3505200" cy="762000"/>
            <a:chOff x="1066800" y="2743200"/>
            <a:chExt cx="3505200" cy="762000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0265A6FA-197A-46B6-ACDE-62D4BC96A81B}"/>
                </a:ext>
              </a:extLst>
            </p:cNvPr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D1DFC5F-9BF0-4FFC-994C-60FA3A411E79}"/>
                </a:ext>
              </a:extLst>
            </p:cNvPr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6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04FE31B3-1147-4E5D-B29C-6958A54A2C3E}"/>
              </a:ext>
            </a:extLst>
          </p:cNvPr>
          <p:cNvGrpSpPr/>
          <p:nvPr/>
        </p:nvGrpSpPr>
        <p:grpSpPr>
          <a:xfrm>
            <a:off x="4717591" y="5188147"/>
            <a:ext cx="3505200" cy="762000"/>
            <a:chOff x="1066800" y="2743200"/>
            <a:chExt cx="3505200" cy="762000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1E3BB010-5561-4732-9915-187653F85F36}"/>
                </a:ext>
              </a:extLst>
            </p:cNvPr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44E6C6B2-EAF1-4499-817D-3AF6A11B897A}"/>
                </a:ext>
              </a:extLst>
            </p:cNvPr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8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0A4FC05-968D-4D75-B349-0C6A8615CAC5}"/>
              </a:ext>
            </a:extLst>
          </p:cNvPr>
          <p:cNvSpPr txBox="1"/>
          <p:nvPr/>
        </p:nvSpPr>
        <p:spPr>
          <a:xfrm>
            <a:off x="4020883" y="26521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E59DCC5-598F-4A7A-A994-2BA0F3B947B2}"/>
              </a:ext>
            </a:extLst>
          </p:cNvPr>
          <p:cNvSpPr txBox="1"/>
          <p:nvPr/>
        </p:nvSpPr>
        <p:spPr>
          <a:xfrm>
            <a:off x="4057650" y="3568429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2419EAE-D4BE-493B-91C7-6C71738EA081}"/>
              </a:ext>
            </a:extLst>
          </p:cNvPr>
          <p:cNvSpPr txBox="1"/>
          <p:nvPr/>
        </p:nvSpPr>
        <p:spPr>
          <a:xfrm>
            <a:off x="4057650" y="4472852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B01E3EF-35A1-4244-AEEA-861B8BEA21C0}"/>
              </a:ext>
            </a:extLst>
          </p:cNvPr>
          <p:cNvSpPr txBox="1"/>
          <p:nvPr/>
        </p:nvSpPr>
        <p:spPr>
          <a:xfrm>
            <a:off x="7706411" y="2650123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D5182DA-FC5C-43D2-83F3-CED0D8015D39}"/>
              </a:ext>
            </a:extLst>
          </p:cNvPr>
          <p:cNvSpPr txBox="1"/>
          <p:nvPr/>
        </p:nvSpPr>
        <p:spPr>
          <a:xfrm>
            <a:off x="7700022" y="4445120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10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66800" y="2428875"/>
            <a:ext cx="3505200" cy="762000"/>
            <a:chOff x="1066800" y="2743200"/>
            <a:chExt cx="3505200" cy="762000"/>
          </a:xfrm>
        </p:grpSpPr>
        <p:sp>
          <p:nvSpPr>
            <p:cNvPr id="3" name="Rectangle 2"/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Oval 3"/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066800" y="3336178"/>
            <a:ext cx="3505200" cy="762000"/>
            <a:chOff x="1066800" y="3648075"/>
            <a:chExt cx="3505200" cy="762000"/>
          </a:xfrm>
        </p:grpSpPr>
        <p:sp>
          <p:nvSpPr>
            <p:cNvPr id="6" name="Rectangle 5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066800" y="4257675"/>
            <a:ext cx="3505200" cy="762000"/>
            <a:chOff x="1066800" y="4572000"/>
            <a:chExt cx="3505200" cy="762000"/>
          </a:xfrm>
        </p:grpSpPr>
        <p:sp>
          <p:nvSpPr>
            <p:cNvPr id="9" name="Rectangle 8"/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A956DFFD-21AF-47EB-8F4A-ECB7737F8A3B}"/>
              </a:ext>
            </a:extLst>
          </p:cNvPr>
          <p:cNvGrpSpPr/>
          <p:nvPr/>
        </p:nvGrpSpPr>
        <p:grpSpPr>
          <a:xfrm>
            <a:off x="4705350" y="2419350"/>
            <a:ext cx="3505200" cy="762000"/>
            <a:chOff x="1066800" y="2743200"/>
            <a:chExt cx="3505200" cy="762000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406FA053-90DA-499A-A144-F585B4E5BB51}"/>
                </a:ext>
              </a:extLst>
            </p:cNvPr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7B539D2E-4868-4EFE-8072-899C70A9FF80}"/>
                </a:ext>
              </a:extLst>
            </p:cNvPr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5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CD9E6EB8-3F42-4B28-BF6F-7AAAD8EAED8C}"/>
              </a:ext>
            </a:extLst>
          </p:cNvPr>
          <p:cNvGrpSpPr/>
          <p:nvPr/>
        </p:nvGrpSpPr>
        <p:grpSpPr>
          <a:xfrm>
            <a:off x="4696954" y="4277645"/>
            <a:ext cx="3505200" cy="762000"/>
            <a:chOff x="1066800" y="2743200"/>
            <a:chExt cx="3505200" cy="762000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14385394-FB93-4E23-BA49-643FC5935294}"/>
                </a:ext>
              </a:extLst>
            </p:cNvPr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35B29C0E-144D-4FD0-BF36-09A46682244A}"/>
                </a:ext>
              </a:extLst>
            </p:cNvPr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7495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Oval 49"/>
          <p:cNvSpPr/>
          <p:nvPr/>
        </p:nvSpPr>
        <p:spPr>
          <a:xfrm>
            <a:off x="-152400" y="-990600"/>
            <a:ext cx="10058400" cy="89154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-571500" y="-250212"/>
            <a:ext cx="10477500" cy="7870211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76325" y="141732"/>
            <a:ext cx="7143749" cy="1328023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What are some ways to pay for college?</a:t>
            </a:r>
          </a:p>
        </p:txBody>
      </p:sp>
      <p:sp>
        <p:nvSpPr>
          <p:cNvPr id="6" name="Rectangle 5">
            <a:hlinkClick r:id="rId3"/>
          </p:cNvPr>
          <p:cNvSpPr/>
          <p:nvPr/>
        </p:nvSpPr>
        <p:spPr>
          <a:xfrm>
            <a:off x="1066800" y="24384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>
                <a:latin typeface="Arial Black" panose="020B0A04020102020204" pitchFamily="34" charset="0"/>
              </a:rPr>
              <a:t>*Scholarships                   30 </a:t>
            </a:r>
          </a:p>
        </p:txBody>
      </p:sp>
      <p:sp>
        <p:nvSpPr>
          <p:cNvPr id="9" name="Rectangle 8"/>
          <p:cNvSpPr/>
          <p:nvPr/>
        </p:nvSpPr>
        <p:spPr>
          <a:xfrm>
            <a:off x="1066800" y="33432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>
                <a:latin typeface="Arial Black" panose="020B0A04020102020204" pitchFamily="34" charset="0"/>
              </a:rPr>
              <a:t>Personal/ Family savings 30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66800" y="42672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>
                <a:latin typeface="Arial Black" panose="020B0A04020102020204" pitchFamily="34" charset="0"/>
              </a:rPr>
              <a:t>Work                                  10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33925" y="24384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>
                <a:latin typeface="Arial Black" panose="020B0A04020102020204" pitchFamily="34" charset="0"/>
              </a:rPr>
              <a:t>Student Loans                  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705350" y="33432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>
                <a:latin typeface="Arial Black" panose="020B0A04020102020204" pitchFamily="34" charset="0"/>
              </a:rPr>
              <a:t>Work-study                       10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705350" y="42672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66800" y="51816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>
                <a:latin typeface="Arial Black" panose="020B0A04020102020204" pitchFamily="34" charset="0"/>
              </a:rPr>
              <a:t>Grants                               10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705350" y="51816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065832" y="2424113"/>
            <a:ext cx="3505200" cy="762000"/>
            <a:chOff x="1066800" y="2743200"/>
            <a:chExt cx="3505200" cy="762000"/>
          </a:xfrm>
        </p:grpSpPr>
        <p:sp>
          <p:nvSpPr>
            <p:cNvPr id="30" name="Rectangle 29"/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076325" y="3333750"/>
            <a:ext cx="3505200" cy="762000"/>
            <a:chOff x="1066800" y="3648075"/>
            <a:chExt cx="3505200" cy="762000"/>
          </a:xfrm>
        </p:grpSpPr>
        <p:sp>
          <p:nvSpPr>
            <p:cNvPr id="33" name="Rectangle 32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076325" y="4267200"/>
            <a:ext cx="3505200" cy="762000"/>
            <a:chOff x="1066800" y="4572000"/>
            <a:chExt cx="3505200" cy="762000"/>
          </a:xfrm>
        </p:grpSpPr>
        <p:sp>
          <p:nvSpPr>
            <p:cNvPr id="36" name="Rectangle 35"/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sp>
        <p:nvSpPr>
          <p:cNvPr id="51" name="Rectangle 50"/>
          <p:cNvSpPr/>
          <p:nvPr/>
        </p:nvSpPr>
        <p:spPr>
          <a:xfrm>
            <a:off x="4706318" y="518160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pic>
        <p:nvPicPr>
          <p:cNvPr id="41" name="Picture 2" descr="E:\Communications\Logos\UCanGo2\UCG2._white_outline.gif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6356547"/>
            <a:ext cx="1676400" cy="52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>
            <a:hlinkClick r:id="rId6" action="ppaction://hlinksldjump"/>
          </p:cNvPr>
          <p:cNvSpPr txBox="1"/>
          <p:nvPr/>
        </p:nvSpPr>
        <p:spPr>
          <a:xfrm>
            <a:off x="4202932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6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TextBox 43">
            <a:hlinkClick r:id="rId7" action="ppaction://hlinksldjump"/>
          </p:cNvPr>
          <p:cNvSpPr txBox="1"/>
          <p:nvPr/>
        </p:nvSpPr>
        <p:spPr>
          <a:xfrm>
            <a:off x="4462632" y="639471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7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6" name="TextBox 45">
            <a:hlinkClick r:id="rId8" action="ppaction://hlinksldjump"/>
          </p:cNvPr>
          <p:cNvSpPr txBox="1"/>
          <p:nvPr/>
        </p:nvSpPr>
        <p:spPr>
          <a:xfrm>
            <a:off x="4725778" y="63914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8" action="ppaction://hlinksldjump"/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762000" y="2197100"/>
            <a:ext cx="7772400" cy="403860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5148DCA-41F1-4F73-B504-AC21D76881A6}"/>
              </a:ext>
            </a:extLst>
          </p:cNvPr>
          <p:cNvGrpSpPr/>
          <p:nvPr/>
        </p:nvGrpSpPr>
        <p:grpSpPr>
          <a:xfrm>
            <a:off x="1065832" y="5181600"/>
            <a:ext cx="3505200" cy="762000"/>
            <a:chOff x="1066800" y="4572000"/>
            <a:chExt cx="3505200" cy="76200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32BFA91-F2C4-4CE9-9922-4F2E68C1D046}"/>
                </a:ext>
              </a:extLst>
            </p:cNvPr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B4F9A968-CD69-4836-8C17-A3D31238B0B0}"/>
                </a:ext>
              </a:extLst>
            </p:cNvPr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4DC6947-9F93-45D1-91DB-EC830F715EC5}"/>
              </a:ext>
            </a:extLst>
          </p:cNvPr>
          <p:cNvGrpSpPr/>
          <p:nvPr/>
        </p:nvGrpSpPr>
        <p:grpSpPr>
          <a:xfrm>
            <a:off x="4701285" y="3343275"/>
            <a:ext cx="3505200" cy="762000"/>
            <a:chOff x="1066800" y="4572000"/>
            <a:chExt cx="3505200" cy="762000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AD0C20D-1B44-4830-99D3-5FBEF270F028}"/>
                </a:ext>
              </a:extLst>
            </p:cNvPr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29F3AEF-3D54-4775-AA0A-270784F0F5FB}"/>
                </a:ext>
              </a:extLst>
            </p:cNvPr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6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2BE9CEAD-CCC9-45D1-98CB-04FE924E3B11}"/>
              </a:ext>
            </a:extLst>
          </p:cNvPr>
          <p:cNvGrpSpPr/>
          <p:nvPr/>
        </p:nvGrpSpPr>
        <p:grpSpPr>
          <a:xfrm>
            <a:off x="4714874" y="2438400"/>
            <a:ext cx="3505200" cy="762000"/>
            <a:chOff x="1066800" y="4572000"/>
            <a:chExt cx="3505200" cy="762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7BBF19C-5DB8-48E5-B16C-3259ADDDE0BF}"/>
                </a:ext>
              </a:extLst>
            </p:cNvPr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2536CF1F-1E09-475B-9BE2-C9237F15566C}"/>
                </a:ext>
              </a:extLst>
            </p:cNvPr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5</a:t>
              </a:r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7A4C3993-6611-41BB-B7D2-5A3ACDCC8763}"/>
              </a:ext>
            </a:extLst>
          </p:cNvPr>
          <p:cNvSpPr/>
          <p:nvPr/>
        </p:nvSpPr>
        <p:spPr>
          <a:xfrm>
            <a:off x="4705350" y="42790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73939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4127</TotalTime>
  <Words>1054</Words>
  <Application>Microsoft Office PowerPoint</Application>
  <PresentationFormat>On-screen Show (4:3)</PresentationFormat>
  <Paragraphs>381</Paragraphs>
  <Slides>19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Arial Black</vt:lpstr>
      <vt:lpstr>Calibri</vt:lpstr>
      <vt:lpstr>Franklin Gothic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OSRHE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Shaklee, Theresa</dc:creator>
  <cp:lastModifiedBy>Tindell, Landis</cp:lastModifiedBy>
  <cp:revision>258</cp:revision>
  <dcterms:created xsi:type="dcterms:W3CDTF">2017-04-27T21:20:44Z</dcterms:created>
  <dcterms:modified xsi:type="dcterms:W3CDTF">2021-07-01T13:51:55Z</dcterms:modified>
</cp:coreProperties>
</file>